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7" r:id="rId9"/>
    <p:sldId id="262" r:id="rId10"/>
    <p:sldId id="263" r:id="rId11"/>
    <p:sldId id="264" r:id="rId12"/>
    <p:sldId id="268" r:id="rId13"/>
    <p:sldId id="265" r:id="rId14"/>
  </p:sldIdLst>
  <p:sldSz cx="14630400" cy="8229600"/>
  <p:notesSz cx="8229600" cy="14630400"/>
  <p:embeddedFontLst>
    <p:embeddedFont>
      <p:font typeface="Inter"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van Bera" userId="f6e8d794d2cc9304" providerId="LiveId" clId="{6DD2EDAE-9BC0-4338-8C08-1EF0A3B2BD05}"/>
    <pc:docChg chg="modSld">
      <pc:chgData name="Shovan Bera" userId="f6e8d794d2cc9304" providerId="LiveId" clId="{6DD2EDAE-9BC0-4338-8C08-1EF0A3B2BD05}" dt="2025-06-06T16:30:30.504" v="62" actId="1076"/>
      <pc:docMkLst>
        <pc:docMk/>
      </pc:docMkLst>
      <pc:sldChg chg="modSp mod">
        <pc:chgData name="Shovan Bera" userId="f6e8d794d2cc9304" providerId="LiveId" clId="{6DD2EDAE-9BC0-4338-8C08-1EF0A3B2BD05}" dt="2025-06-06T16:25:52.725" v="39" actId="20577"/>
        <pc:sldMkLst>
          <pc:docMk/>
          <pc:sldMk cId="0" sldId="256"/>
        </pc:sldMkLst>
        <pc:spChg chg="mod">
          <ac:chgData name="Shovan Bera" userId="f6e8d794d2cc9304" providerId="LiveId" clId="{6DD2EDAE-9BC0-4338-8C08-1EF0A3B2BD05}" dt="2025-06-06T16:25:52.725" v="39" actId="20577"/>
          <ac:spMkLst>
            <pc:docMk/>
            <pc:sldMk cId="0" sldId="256"/>
            <ac:spMk id="3" creationId="{00000000-0000-0000-0000-000000000000}"/>
          </ac:spMkLst>
        </pc:spChg>
      </pc:sldChg>
      <pc:sldChg chg="modSp mod">
        <pc:chgData name="Shovan Bera" userId="f6e8d794d2cc9304" providerId="LiveId" clId="{6DD2EDAE-9BC0-4338-8C08-1EF0A3B2BD05}" dt="2025-06-06T16:25:16.194" v="35"/>
        <pc:sldMkLst>
          <pc:docMk/>
          <pc:sldMk cId="0" sldId="261"/>
        </pc:sldMkLst>
        <pc:spChg chg="mod">
          <ac:chgData name="Shovan Bera" userId="f6e8d794d2cc9304" providerId="LiveId" clId="{6DD2EDAE-9BC0-4338-8C08-1EF0A3B2BD05}" dt="2025-06-06T16:25:16.194" v="35"/>
          <ac:spMkLst>
            <pc:docMk/>
            <pc:sldMk cId="0" sldId="261"/>
            <ac:spMk id="15" creationId="{00000000-0000-0000-0000-000000000000}"/>
          </ac:spMkLst>
        </pc:spChg>
      </pc:sldChg>
      <pc:sldChg chg="modSp mod">
        <pc:chgData name="Shovan Bera" userId="f6e8d794d2cc9304" providerId="LiveId" clId="{6DD2EDAE-9BC0-4338-8C08-1EF0A3B2BD05}" dt="2025-06-06T16:30:30.504" v="62" actId="1076"/>
        <pc:sldMkLst>
          <pc:docMk/>
          <pc:sldMk cId="0" sldId="264"/>
        </pc:sldMkLst>
        <pc:picChg chg="mod">
          <ac:chgData name="Shovan Bera" userId="f6e8d794d2cc9304" providerId="LiveId" clId="{6DD2EDAE-9BC0-4338-8C08-1EF0A3B2BD05}" dt="2025-06-06T16:30:06.076" v="58" actId="14100"/>
          <ac:picMkLst>
            <pc:docMk/>
            <pc:sldMk cId="0" sldId="264"/>
            <ac:picMk id="10" creationId="{3C2583D6-7EEF-6B56-AEC3-CE57557172FF}"/>
          </ac:picMkLst>
        </pc:picChg>
        <pc:picChg chg="mod">
          <ac:chgData name="Shovan Bera" userId="f6e8d794d2cc9304" providerId="LiveId" clId="{6DD2EDAE-9BC0-4338-8C08-1EF0A3B2BD05}" dt="2025-06-06T16:29:36.195" v="50" actId="14100"/>
          <ac:picMkLst>
            <pc:docMk/>
            <pc:sldMk cId="0" sldId="264"/>
            <ac:picMk id="12" creationId="{74097947-1C65-FC45-1140-4B33A4FD262E}"/>
          </ac:picMkLst>
        </pc:picChg>
        <pc:picChg chg="mod">
          <ac:chgData name="Shovan Bera" userId="f6e8d794d2cc9304" providerId="LiveId" clId="{6DD2EDAE-9BC0-4338-8C08-1EF0A3B2BD05}" dt="2025-06-06T16:30:30.504" v="62" actId="1076"/>
          <ac:picMkLst>
            <pc:docMk/>
            <pc:sldMk cId="0" sldId="264"/>
            <ac:picMk id="14" creationId="{5221B065-AE60-37C1-AC80-CCEDC17B9AFC}"/>
          </ac:picMkLst>
        </pc:picChg>
        <pc:picChg chg="mod">
          <ac:chgData name="Shovan Bera" userId="f6e8d794d2cc9304" providerId="LiveId" clId="{6DD2EDAE-9BC0-4338-8C08-1EF0A3B2BD05}" dt="2025-06-06T16:30:25.883" v="61" actId="14100"/>
          <ac:picMkLst>
            <pc:docMk/>
            <pc:sldMk cId="0" sldId="264"/>
            <ac:picMk id="16" creationId="{E489B628-5E27-C1B2-339B-AEEADACA5BA4}"/>
          </ac:picMkLst>
        </pc:picChg>
        <pc:picChg chg="mod">
          <ac:chgData name="Shovan Bera" userId="f6e8d794d2cc9304" providerId="LiveId" clId="{6DD2EDAE-9BC0-4338-8C08-1EF0A3B2BD05}" dt="2025-06-06T16:29:50.805" v="54" actId="1076"/>
          <ac:picMkLst>
            <pc:docMk/>
            <pc:sldMk cId="0" sldId="264"/>
            <ac:picMk id="18" creationId="{25B64517-F042-079C-E05B-7E84138B40B3}"/>
          </ac:picMkLst>
        </pc:picChg>
      </pc:sldChg>
    </pc:docChg>
  </pc:docChgLst>
  <pc:docChgLst>
    <pc:chgData name="Shovan Bera" userId="f6e8d794d2cc9304" providerId="LiveId" clId="{9DF048B5-95C8-4F0D-8D11-8FB0FB757E29}"/>
    <pc:docChg chg="modSld">
      <pc:chgData name="Shovan Bera" userId="f6e8d794d2cc9304" providerId="LiveId" clId="{9DF048B5-95C8-4F0D-8D11-8FB0FB757E29}" dt="2025-07-19T12:24:28.320" v="17" actId="20577"/>
      <pc:docMkLst>
        <pc:docMk/>
      </pc:docMkLst>
      <pc:sldChg chg="modSp mod">
        <pc:chgData name="Shovan Bera" userId="f6e8d794d2cc9304" providerId="LiveId" clId="{9DF048B5-95C8-4F0D-8D11-8FB0FB757E29}" dt="2025-07-19T12:24:28.320" v="17" actId="20577"/>
        <pc:sldMkLst>
          <pc:docMk/>
          <pc:sldMk cId="0" sldId="256"/>
        </pc:sldMkLst>
        <pc:spChg chg="mod">
          <ac:chgData name="Shovan Bera" userId="f6e8d794d2cc9304" providerId="LiveId" clId="{9DF048B5-95C8-4F0D-8D11-8FB0FB757E29}" dt="2025-07-19T12:24:28.320" v="17" actId="20577"/>
          <ac:spMkLst>
            <pc:docMk/>
            <pc:sldMk cId="0"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23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055077"/>
            <a:ext cx="6652039" cy="157449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Stock Market Analysis Project</a:t>
            </a:r>
            <a:endParaRPr lang="en-US" sz="4650" dirty="0"/>
          </a:p>
        </p:txBody>
      </p:sp>
      <p:sp>
        <p:nvSpPr>
          <p:cNvPr id="4" name="Text 1"/>
          <p:cNvSpPr/>
          <p:nvPr/>
        </p:nvSpPr>
        <p:spPr>
          <a:xfrm>
            <a:off x="793790" y="2895601"/>
            <a:ext cx="6993683" cy="2032000"/>
          </a:xfrm>
          <a:prstGeom prst="rect">
            <a:avLst/>
          </a:prstGeom>
          <a:noFill/>
          <a:ln/>
        </p:spPr>
        <p:txBody>
          <a:bodyPr wrap="none" lIns="0" tIns="0" rIns="0" bIns="0" rtlCol="0" anchor="t"/>
          <a:lstStyle/>
          <a:p>
            <a:pPr marL="0" indent="0" algn="l">
              <a:lnSpc>
                <a:spcPct val="300000"/>
              </a:lnSpc>
              <a:buNone/>
            </a:pPr>
            <a:r>
              <a:rPr lang="en-US" sz="1600" dirty="0">
                <a:solidFill>
                  <a:srgbClr val="92D050"/>
                </a:solidFill>
                <a:latin typeface="Inter" pitchFamily="34" charset="0"/>
                <a:ea typeface="Inter" pitchFamily="34" charset="-122"/>
                <a:cs typeface="Inter" pitchFamily="34" charset="-120"/>
              </a:rPr>
              <a:t>Using NLP and Machine Learning for Enhanced Forecasting:-</a:t>
            </a:r>
          </a:p>
          <a:p>
            <a:pPr marL="0" indent="0" algn="l">
              <a:buNone/>
            </a:pPr>
            <a:r>
              <a:rPr lang="en-US" sz="1600" dirty="0">
                <a:solidFill>
                  <a:schemeClr val="bg1">
                    <a:lumMod val="85000"/>
                  </a:schemeClr>
                </a:solidFill>
              </a:rPr>
              <a:t>This project combines financial data and Twitter sentiment analysis to </a:t>
            </a:r>
          </a:p>
          <a:p>
            <a:pPr marL="0" indent="0" algn="l">
              <a:buNone/>
            </a:pPr>
            <a:r>
              <a:rPr lang="en-US" sz="1600" dirty="0">
                <a:solidFill>
                  <a:schemeClr val="bg1">
                    <a:lumMod val="85000"/>
                  </a:schemeClr>
                </a:solidFill>
              </a:rPr>
              <a:t>predict stock market trends. By leveraging Natural Language Processing </a:t>
            </a:r>
          </a:p>
          <a:p>
            <a:pPr marL="0" indent="0" algn="l">
              <a:buNone/>
            </a:pPr>
            <a:r>
              <a:rPr lang="en-US" sz="1600" dirty="0">
                <a:solidFill>
                  <a:schemeClr val="bg1">
                    <a:lumMod val="85000"/>
                  </a:schemeClr>
                </a:solidFill>
              </a:rPr>
              <a:t>(NLP) and machine learning techniques, it identifies correlations between </a:t>
            </a:r>
          </a:p>
          <a:p>
            <a:pPr marL="0" indent="0" algn="l">
              <a:buNone/>
            </a:pPr>
            <a:r>
              <a:rPr lang="en-US" sz="1600" dirty="0">
                <a:solidFill>
                  <a:schemeClr val="bg1">
                    <a:lumMod val="85000"/>
                  </a:schemeClr>
                </a:solidFill>
              </a:rPr>
              <a:t>tweet sentiment and stock price movements.</a:t>
            </a:r>
          </a:p>
        </p:txBody>
      </p:sp>
      <p:sp>
        <p:nvSpPr>
          <p:cNvPr id="5" name="Text 2"/>
          <p:cNvSpPr/>
          <p:nvPr/>
        </p:nvSpPr>
        <p:spPr>
          <a:xfrm>
            <a:off x="793790" y="483072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4"/>
          <p:cNvSpPr/>
          <p:nvPr/>
        </p:nvSpPr>
        <p:spPr>
          <a:xfrm>
            <a:off x="793790" y="5448776"/>
            <a:ext cx="2625685" cy="396835"/>
          </a:xfrm>
          <a:prstGeom prst="rect">
            <a:avLst/>
          </a:prstGeom>
          <a:noFill/>
          <a:ln/>
        </p:spPr>
        <p:txBody>
          <a:bodyPr wrap="none" lIns="0" tIns="0" rIns="0" bIns="0" rtlCol="0" anchor="t"/>
          <a:lstStyle/>
          <a:p>
            <a:pPr marL="342900" indent="-342900" algn="l">
              <a:lnSpc>
                <a:spcPts val="3100"/>
              </a:lnSpc>
              <a:buFont typeface="Wingdings" panose="05000000000000000000" pitchFamily="2" charset="2"/>
              <a:buChar char="v"/>
            </a:pPr>
            <a:r>
              <a:rPr lang="en-US" sz="2200" b="1" dirty="0">
                <a:solidFill>
                  <a:srgbClr val="E0D6DE"/>
                </a:solidFill>
                <a:latin typeface="Inter Bold" pitchFamily="34" charset="0"/>
                <a:ea typeface="Inter Bold" pitchFamily="34" charset="-122"/>
                <a:cs typeface="Inter Bold" pitchFamily="34" charset="-120"/>
              </a:rPr>
              <a:t>by Shovan  Bera</a:t>
            </a:r>
            <a:endParaRPr lang="en-US" sz="2200" dirty="0"/>
          </a:p>
        </p:txBody>
      </p:sp>
      <p:pic>
        <p:nvPicPr>
          <p:cNvPr id="12" name="Picture 11">
            <a:extLst>
              <a:ext uri="{FF2B5EF4-FFF2-40B4-BE49-F238E27FC236}">
                <a16:creationId xmlns:a16="http://schemas.microsoft.com/office/drawing/2014/main" id="{EF3C839B-960B-A8E8-D280-E5942923FAE4}"/>
              </a:ext>
            </a:extLst>
          </p:cNvPr>
          <p:cNvPicPr>
            <a:picLocks noChangeAspect="1"/>
          </p:cNvPicPr>
          <p:nvPr/>
        </p:nvPicPr>
        <p:blipFill>
          <a:blip r:embed="rId3"/>
          <a:stretch>
            <a:fillRect/>
          </a:stretch>
        </p:blipFill>
        <p:spPr>
          <a:xfrm>
            <a:off x="8229600" y="0"/>
            <a:ext cx="64008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047" y="594241"/>
            <a:ext cx="9182219" cy="708779"/>
          </a:xfrm>
          <a:prstGeom prst="rect">
            <a:avLst/>
          </a:prstGeom>
          <a:noFill/>
          <a:ln/>
        </p:spPr>
        <p:txBody>
          <a:bodyPr wrap="none" lIns="0" tIns="0" rIns="0" bIns="0" rtlCol="0" anchor="t"/>
          <a:lstStyle/>
          <a:p>
            <a:pPr marL="0" indent="0" algn="l">
              <a:lnSpc>
                <a:spcPts val="5550"/>
              </a:lnSpc>
              <a:buNone/>
            </a:pPr>
            <a:r>
              <a:rPr lang="en-US" sz="4450" b="1" dirty="0">
                <a:solidFill>
                  <a:srgbClr val="FF8AAF"/>
                </a:solidFill>
                <a:latin typeface="Petrona Bold" pitchFamily="34" charset="0"/>
                <a:ea typeface="Petrona Bold" pitchFamily="34" charset="-122"/>
                <a:cs typeface="Petrona Bold" pitchFamily="34" charset="-120"/>
              </a:rPr>
              <a:t>Natural Language Processing (NLP)</a:t>
            </a:r>
            <a:endParaRPr lang="en-US" sz="4450" dirty="0"/>
          </a:p>
        </p:txBody>
      </p:sp>
      <p:sp>
        <p:nvSpPr>
          <p:cNvPr id="3" name="Shape 1"/>
          <p:cNvSpPr/>
          <p:nvPr/>
        </p:nvSpPr>
        <p:spPr>
          <a:xfrm>
            <a:off x="756047" y="1734979"/>
            <a:ext cx="2186345" cy="2211467"/>
          </a:xfrm>
          <a:prstGeom prst="roundRect">
            <a:avLst>
              <a:gd name="adj" fmla="val 4150"/>
            </a:avLst>
          </a:prstGeom>
          <a:solidFill>
            <a:srgbClr val="2F1D63"/>
          </a:solidFill>
          <a:ln w="7620">
            <a:solidFill>
              <a:srgbClr val="48367C"/>
            </a:solidFill>
            <a:prstDash val="solid"/>
          </a:ln>
        </p:spPr>
      </p:sp>
      <p:sp>
        <p:nvSpPr>
          <p:cNvPr id="4" name="Text 2"/>
          <p:cNvSpPr/>
          <p:nvPr/>
        </p:nvSpPr>
        <p:spPr>
          <a:xfrm>
            <a:off x="1697355" y="2650808"/>
            <a:ext cx="303728" cy="379690"/>
          </a:xfrm>
          <a:prstGeom prst="rect">
            <a:avLst/>
          </a:prstGeom>
          <a:noFill/>
          <a:ln/>
        </p:spPr>
        <p:txBody>
          <a:bodyPr wrap="none" lIns="0" tIns="0" rIns="0" bIns="0" rtlCol="0" anchor="t"/>
          <a:lstStyle/>
          <a:p>
            <a:pPr marL="0" indent="0" algn="ctr">
              <a:lnSpc>
                <a:spcPts val="3800"/>
              </a:lnSpc>
              <a:buNone/>
            </a:pPr>
            <a:r>
              <a:rPr lang="en-US" sz="2350" b="1"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5" name="Text 3"/>
          <p:cNvSpPr/>
          <p:nvPr/>
        </p:nvSpPr>
        <p:spPr>
          <a:xfrm>
            <a:off x="3158371" y="195095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Text Preprocessing</a:t>
            </a:r>
            <a:endParaRPr lang="en-US" sz="2200" dirty="0"/>
          </a:p>
        </p:txBody>
      </p:sp>
      <p:sp>
        <p:nvSpPr>
          <p:cNvPr id="6" name="Text 4"/>
          <p:cNvSpPr/>
          <p:nvPr/>
        </p:nvSpPr>
        <p:spPr>
          <a:xfrm>
            <a:off x="3158371" y="2434828"/>
            <a:ext cx="5650587"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Removed URLs, mentions, hashtags, and punctuation.</a:t>
            </a:r>
            <a:endParaRPr lang="en-US" sz="1700" dirty="0"/>
          </a:p>
        </p:txBody>
      </p:sp>
      <p:sp>
        <p:nvSpPr>
          <p:cNvPr id="7" name="Text 5"/>
          <p:cNvSpPr/>
          <p:nvPr/>
        </p:nvSpPr>
        <p:spPr>
          <a:xfrm>
            <a:off x="3158371" y="2909888"/>
            <a:ext cx="5650587"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Tokenized words; applied stemming and lemmatization.</a:t>
            </a:r>
            <a:endParaRPr lang="en-US" sz="1700" dirty="0"/>
          </a:p>
        </p:txBody>
      </p:sp>
      <p:sp>
        <p:nvSpPr>
          <p:cNvPr id="8" name="Text 6"/>
          <p:cNvSpPr/>
          <p:nvPr/>
        </p:nvSpPr>
        <p:spPr>
          <a:xfrm>
            <a:off x="3158371" y="3384947"/>
            <a:ext cx="5650587"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Converted cleaned tweets into a corpus.</a:t>
            </a:r>
            <a:endParaRPr lang="en-US" sz="1700" dirty="0"/>
          </a:p>
        </p:txBody>
      </p:sp>
      <p:sp>
        <p:nvSpPr>
          <p:cNvPr id="9" name="Shape 7"/>
          <p:cNvSpPr/>
          <p:nvPr/>
        </p:nvSpPr>
        <p:spPr>
          <a:xfrm>
            <a:off x="3050381" y="3931206"/>
            <a:ext cx="10715982" cy="15240"/>
          </a:xfrm>
          <a:prstGeom prst="roundRect">
            <a:avLst>
              <a:gd name="adj" fmla="val 595349"/>
            </a:avLst>
          </a:prstGeom>
          <a:solidFill>
            <a:srgbClr val="48367C"/>
          </a:solidFill>
          <a:ln/>
        </p:spPr>
      </p:sp>
      <p:sp>
        <p:nvSpPr>
          <p:cNvPr id="10" name="Shape 8"/>
          <p:cNvSpPr/>
          <p:nvPr/>
        </p:nvSpPr>
        <p:spPr>
          <a:xfrm>
            <a:off x="756047" y="4054435"/>
            <a:ext cx="4372689" cy="1736408"/>
          </a:xfrm>
          <a:prstGeom prst="roundRect">
            <a:avLst>
              <a:gd name="adj" fmla="val 5225"/>
            </a:avLst>
          </a:prstGeom>
          <a:solidFill>
            <a:srgbClr val="2F1D63"/>
          </a:solidFill>
          <a:ln w="7620">
            <a:solidFill>
              <a:srgbClr val="48367C"/>
            </a:solidFill>
            <a:prstDash val="solid"/>
          </a:ln>
        </p:spPr>
      </p:sp>
      <p:sp>
        <p:nvSpPr>
          <p:cNvPr id="11" name="Text 9"/>
          <p:cNvSpPr/>
          <p:nvPr/>
        </p:nvSpPr>
        <p:spPr>
          <a:xfrm>
            <a:off x="2790468" y="4732734"/>
            <a:ext cx="303728" cy="379690"/>
          </a:xfrm>
          <a:prstGeom prst="rect">
            <a:avLst/>
          </a:prstGeom>
          <a:noFill/>
          <a:ln/>
        </p:spPr>
        <p:txBody>
          <a:bodyPr wrap="none" lIns="0" tIns="0" rIns="0" bIns="0" rtlCol="0" anchor="t"/>
          <a:lstStyle/>
          <a:p>
            <a:pPr marL="0" indent="0" algn="ctr">
              <a:lnSpc>
                <a:spcPts val="3800"/>
              </a:lnSpc>
              <a:buNone/>
            </a:pPr>
            <a:r>
              <a:rPr lang="en-US" sz="2350" b="1"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2" name="Text 10"/>
          <p:cNvSpPr/>
          <p:nvPr/>
        </p:nvSpPr>
        <p:spPr>
          <a:xfrm>
            <a:off x="5344716" y="42704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Feature Extraction</a:t>
            </a:r>
            <a:endParaRPr lang="en-US" sz="2200" dirty="0"/>
          </a:p>
        </p:txBody>
      </p:sp>
      <p:sp>
        <p:nvSpPr>
          <p:cNvPr id="13" name="Text 11"/>
          <p:cNvSpPr/>
          <p:nvPr/>
        </p:nvSpPr>
        <p:spPr>
          <a:xfrm>
            <a:off x="5344716" y="4754285"/>
            <a:ext cx="6051352"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Used TF-IDF to convert text into numerical features.</a:t>
            </a:r>
            <a:endParaRPr lang="en-US" sz="1700" dirty="0"/>
          </a:p>
        </p:txBody>
      </p:sp>
      <p:sp>
        <p:nvSpPr>
          <p:cNvPr id="14" name="Text 12"/>
          <p:cNvSpPr/>
          <p:nvPr/>
        </p:nvSpPr>
        <p:spPr>
          <a:xfrm>
            <a:off x="5344716" y="5229344"/>
            <a:ext cx="6051352"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Captured term frequency and inverse document frequency.</a:t>
            </a:r>
            <a:endParaRPr lang="en-US" sz="1700" dirty="0"/>
          </a:p>
        </p:txBody>
      </p:sp>
      <p:sp>
        <p:nvSpPr>
          <p:cNvPr id="15" name="Shape 13"/>
          <p:cNvSpPr/>
          <p:nvPr/>
        </p:nvSpPr>
        <p:spPr>
          <a:xfrm>
            <a:off x="5236726" y="5775603"/>
            <a:ext cx="8529638" cy="15240"/>
          </a:xfrm>
          <a:prstGeom prst="roundRect">
            <a:avLst>
              <a:gd name="adj" fmla="val 595349"/>
            </a:avLst>
          </a:prstGeom>
          <a:solidFill>
            <a:srgbClr val="48367C"/>
          </a:solidFill>
          <a:ln/>
        </p:spPr>
      </p:sp>
      <p:sp>
        <p:nvSpPr>
          <p:cNvPr id="16" name="Shape 14"/>
          <p:cNvSpPr/>
          <p:nvPr/>
        </p:nvSpPr>
        <p:spPr>
          <a:xfrm>
            <a:off x="756047" y="5898833"/>
            <a:ext cx="6559153" cy="1736408"/>
          </a:xfrm>
          <a:prstGeom prst="roundRect">
            <a:avLst>
              <a:gd name="adj" fmla="val 5225"/>
            </a:avLst>
          </a:prstGeom>
          <a:solidFill>
            <a:srgbClr val="2F1D63"/>
          </a:solidFill>
          <a:ln w="7620">
            <a:solidFill>
              <a:srgbClr val="48367C"/>
            </a:solidFill>
            <a:prstDash val="solid"/>
          </a:ln>
        </p:spPr>
      </p:sp>
      <p:sp>
        <p:nvSpPr>
          <p:cNvPr id="17" name="Text 15"/>
          <p:cNvSpPr/>
          <p:nvPr/>
        </p:nvSpPr>
        <p:spPr>
          <a:xfrm>
            <a:off x="3883700" y="6577132"/>
            <a:ext cx="303728" cy="379690"/>
          </a:xfrm>
          <a:prstGeom prst="rect">
            <a:avLst/>
          </a:prstGeom>
          <a:noFill/>
          <a:ln/>
        </p:spPr>
        <p:txBody>
          <a:bodyPr wrap="none" lIns="0" tIns="0" rIns="0" bIns="0" rtlCol="0" anchor="t"/>
          <a:lstStyle/>
          <a:p>
            <a:pPr marL="0" indent="0" algn="ctr">
              <a:lnSpc>
                <a:spcPts val="3800"/>
              </a:lnSpc>
              <a:buNone/>
            </a:pPr>
            <a:r>
              <a:rPr lang="en-US" sz="2350" b="1" dirty="0">
                <a:solidFill>
                  <a:srgbClr val="E0D6DE"/>
                </a:solidFill>
                <a:latin typeface="Petrona Bold" pitchFamily="34" charset="0"/>
                <a:ea typeface="Petrona Bold" pitchFamily="34" charset="-122"/>
                <a:cs typeface="Petrona Bold" pitchFamily="34" charset="-120"/>
              </a:rPr>
              <a:t>3</a:t>
            </a:r>
            <a:endParaRPr lang="en-US" sz="2350" dirty="0"/>
          </a:p>
        </p:txBody>
      </p:sp>
      <p:sp>
        <p:nvSpPr>
          <p:cNvPr id="18" name="Text 16"/>
          <p:cNvSpPr/>
          <p:nvPr/>
        </p:nvSpPr>
        <p:spPr>
          <a:xfrm>
            <a:off x="7531179" y="611481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0D6DE"/>
                </a:solidFill>
                <a:latin typeface="Petrona Bold" pitchFamily="34" charset="0"/>
                <a:ea typeface="Petrona Bold" pitchFamily="34" charset="-122"/>
                <a:cs typeface="Petrona Bold" pitchFamily="34" charset="-120"/>
              </a:rPr>
              <a:t>Sentiment Analysis</a:t>
            </a:r>
            <a:endParaRPr lang="en-US" sz="2200" dirty="0"/>
          </a:p>
        </p:txBody>
      </p:sp>
      <p:sp>
        <p:nvSpPr>
          <p:cNvPr id="19" name="Text 17"/>
          <p:cNvSpPr/>
          <p:nvPr/>
        </p:nvSpPr>
        <p:spPr>
          <a:xfrm>
            <a:off x="7531179" y="6598682"/>
            <a:ext cx="5458063"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Applied VADER for sentiment scoring.</a:t>
            </a:r>
            <a:endParaRPr lang="en-US" sz="1700" dirty="0"/>
          </a:p>
        </p:txBody>
      </p:sp>
      <p:sp>
        <p:nvSpPr>
          <p:cNvPr id="20" name="Text 18"/>
          <p:cNvSpPr/>
          <p:nvPr/>
        </p:nvSpPr>
        <p:spPr>
          <a:xfrm>
            <a:off x="7531179" y="7073741"/>
            <a:ext cx="5458063" cy="345519"/>
          </a:xfrm>
          <a:prstGeom prst="rect">
            <a:avLst/>
          </a:prstGeom>
          <a:noFill/>
          <a:ln/>
        </p:spPr>
        <p:txBody>
          <a:bodyPr wrap="none" lIns="0" tIns="0" rIns="0" bIns="0" rtlCol="0" anchor="t"/>
          <a:lstStyle/>
          <a:p>
            <a:pPr marL="0" indent="0" algn="l">
              <a:lnSpc>
                <a:spcPts val="2700"/>
              </a:lnSpc>
              <a:buNone/>
            </a:pPr>
            <a:r>
              <a:rPr lang="en-US" sz="1700" dirty="0">
                <a:solidFill>
                  <a:srgbClr val="E0D6DE"/>
                </a:solidFill>
                <a:latin typeface="Inter" pitchFamily="34" charset="0"/>
                <a:ea typeface="Inter" pitchFamily="34" charset="-122"/>
                <a:cs typeface="Inter" pitchFamily="34" charset="-120"/>
              </a:rPr>
              <a:t>Categorized sentiments as positive, neutral, negative.</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3770" y="406360"/>
            <a:ext cx="5637127" cy="484942"/>
          </a:xfrm>
          <a:prstGeom prst="rect">
            <a:avLst/>
          </a:prstGeom>
          <a:noFill/>
          <a:ln/>
        </p:spPr>
        <p:txBody>
          <a:bodyPr wrap="none" lIns="0" tIns="0" rIns="0" bIns="0" rtlCol="0" anchor="t"/>
          <a:lstStyle/>
          <a:p>
            <a:pPr marL="0" indent="0" algn="l">
              <a:lnSpc>
                <a:spcPts val="3800"/>
              </a:lnSpc>
              <a:buNone/>
            </a:pPr>
            <a:r>
              <a:rPr lang="en-US" sz="3050" b="1" dirty="0">
                <a:solidFill>
                  <a:srgbClr val="FF8AAF"/>
                </a:solidFill>
                <a:latin typeface="Petrona Bold" pitchFamily="34" charset="0"/>
                <a:ea typeface="Petrona Bold" pitchFamily="34" charset="-122"/>
                <a:cs typeface="Petrona Bold" pitchFamily="34" charset="-120"/>
              </a:rPr>
              <a:t>NLP Tweet Sentiment Visualization</a:t>
            </a:r>
            <a:endParaRPr lang="en-US" sz="3050" dirty="0"/>
          </a:p>
        </p:txBody>
      </p:sp>
      <p:sp>
        <p:nvSpPr>
          <p:cNvPr id="4" name="Shape 1"/>
          <p:cNvSpPr/>
          <p:nvPr/>
        </p:nvSpPr>
        <p:spPr>
          <a:xfrm>
            <a:off x="5878949" y="8356878"/>
            <a:ext cx="147757" cy="147757"/>
          </a:xfrm>
          <a:prstGeom prst="roundRect">
            <a:avLst>
              <a:gd name="adj" fmla="val 12377"/>
            </a:avLst>
          </a:prstGeom>
          <a:solidFill>
            <a:srgbClr val="6B4ACA"/>
          </a:solidFill>
          <a:ln/>
        </p:spPr>
      </p:sp>
      <p:sp>
        <p:nvSpPr>
          <p:cNvPr id="5" name="Text 2"/>
          <p:cNvSpPr/>
          <p:nvPr/>
        </p:nvSpPr>
        <p:spPr>
          <a:xfrm>
            <a:off x="6087666" y="8356878"/>
            <a:ext cx="1151334" cy="147757"/>
          </a:xfrm>
          <a:prstGeom prst="rect">
            <a:avLst/>
          </a:prstGeom>
          <a:noFill/>
          <a:ln/>
        </p:spPr>
        <p:txBody>
          <a:bodyPr wrap="none" lIns="0" tIns="0" rIns="0" bIns="0" rtlCol="0" anchor="t"/>
          <a:lstStyle/>
          <a:p>
            <a:pPr marL="0" indent="0" algn="l">
              <a:lnSpc>
                <a:spcPts val="1150"/>
              </a:lnSpc>
              <a:buNone/>
            </a:pPr>
            <a:r>
              <a:rPr lang="en-US" sz="1150" dirty="0">
                <a:solidFill>
                  <a:srgbClr val="E0D6DE"/>
                </a:solidFill>
                <a:latin typeface="Inter" pitchFamily="34" charset="0"/>
                <a:ea typeface="Inter" pitchFamily="34" charset="-122"/>
                <a:cs typeface="Inter" pitchFamily="34" charset="-120"/>
              </a:rPr>
              <a:t>Sentiment Score</a:t>
            </a:r>
            <a:endParaRPr lang="en-US" sz="1150" dirty="0"/>
          </a:p>
        </p:txBody>
      </p:sp>
      <p:sp>
        <p:nvSpPr>
          <p:cNvPr id="6" name="Shape 3"/>
          <p:cNvSpPr/>
          <p:nvPr/>
        </p:nvSpPr>
        <p:spPr>
          <a:xfrm>
            <a:off x="7391400" y="8356878"/>
            <a:ext cx="147757" cy="147757"/>
          </a:xfrm>
          <a:prstGeom prst="roundRect">
            <a:avLst>
              <a:gd name="adj" fmla="val 12377"/>
            </a:avLst>
          </a:prstGeom>
          <a:solidFill>
            <a:srgbClr val="AD9AE2"/>
          </a:solidFill>
          <a:ln/>
        </p:spPr>
      </p:sp>
      <p:sp>
        <p:nvSpPr>
          <p:cNvPr id="7" name="Text 4"/>
          <p:cNvSpPr/>
          <p:nvPr/>
        </p:nvSpPr>
        <p:spPr>
          <a:xfrm>
            <a:off x="7600117" y="8356878"/>
            <a:ext cx="922615" cy="147757"/>
          </a:xfrm>
          <a:prstGeom prst="rect">
            <a:avLst/>
          </a:prstGeom>
          <a:noFill/>
          <a:ln/>
        </p:spPr>
        <p:txBody>
          <a:bodyPr wrap="none" lIns="0" tIns="0" rIns="0" bIns="0" rtlCol="0" anchor="t"/>
          <a:lstStyle/>
          <a:p>
            <a:pPr marL="0" indent="0" algn="l">
              <a:lnSpc>
                <a:spcPts val="1150"/>
              </a:lnSpc>
              <a:buNone/>
            </a:pPr>
            <a:r>
              <a:rPr lang="en-US" sz="1150" dirty="0">
                <a:solidFill>
                  <a:srgbClr val="E0D6DE"/>
                </a:solidFill>
                <a:latin typeface="Inter" pitchFamily="34" charset="0"/>
                <a:ea typeface="Inter" pitchFamily="34" charset="-122"/>
                <a:cs typeface="Inter" pitchFamily="34" charset="-120"/>
              </a:rPr>
              <a:t>Closing Price</a:t>
            </a:r>
            <a:endParaRPr lang="en-US" sz="1150" dirty="0"/>
          </a:p>
        </p:txBody>
      </p:sp>
      <p:sp>
        <p:nvSpPr>
          <p:cNvPr id="8" name="Text 5"/>
          <p:cNvSpPr/>
          <p:nvPr/>
        </p:nvSpPr>
        <p:spPr>
          <a:xfrm>
            <a:off x="517327" y="8966597"/>
            <a:ext cx="13595747" cy="236339"/>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Visual analysis demonstrated clear patterns in sentiment scores over time.</a:t>
            </a:r>
            <a:endParaRPr lang="en-US" sz="1150" dirty="0"/>
          </a:p>
        </p:txBody>
      </p:sp>
      <p:sp>
        <p:nvSpPr>
          <p:cNvPr id="9" name="Text 6"/>
          <p:cNvSpPr/>
          <p:nvPr/>
        </p:nvSpPr>
        <p:spPr>
          <a:xfrm>
            <a:off x="517327" y="9369147"/>
            <a:ext cx="13595747" cy="236339"/>
          </a:xfrm>
          <a:prstGeom prst="rect">
            <a:avLst/>
          </a:prstGeom>
          <a:noFill/>
          <a:ln/>
        </p:spPr>
        <p:txBody>
          <a:bodyPr wrap="none" lIns="0" tIns="0" rIns="0" bIns="0" rtlCol="0" anchor="t"/>
          <a:lstStyle/>
          <a:p>
            <a:pPr marL="0" indent="0" algn="l">
              <a:lnSpc>
                <a:spcPts val="1850"/>
              </a:lnSpc>
              <a:buNone/>
            </a:pPr>
            <a:r>
              <a:rPr lang="en-US" sz="1150" dirty="0">
                <a:solidFill>
                  <a:srgbClr val="E0D6DE"/>
                </a:solidFill>
                <a:latin typeface="Inter" pitchFamily="34" charset="0"/>
                <a:ea typeface="Inter" pitchFamily="34" charset="-122"/>
                <a:cs typeface="Inter" pitchFamily="34" charset="-120"/>
              </a:rPr>
              <a:t>Correlations were observed between sentiment and closing prices.</a:t>
            </a:r>
            <a:endParaRPr lang="en-US" sz="1150" dirty="0"/>
          </a:p>
        </p:txBody>
      </p:sp>
      <p:pic>
        <p:nvPicPr>
          <p:cNvPr id="10" name="Picture 9">
            <a:extLst>
              <a:ext uri="{FF2B5EF4-FFF2-40B4-BE49-F238E27FC236}">
                <a16:creationId xmlns:a16="http://schemas.microsoft.com/office/drawing/2014/main" id="{3C2583D6-7EEF-6B56-AEC3-CE57557172FF}"/>
              </a:ext>
            </a:extLst>
          </p:cNvPr>
          <p:cNvPicPr>
            <a:picLocks noChangeAspect="1"/>
          </p:cNvPicPr>
          <p:nvPr/>
        </p:nvPicPr>
        <p:blipFill>
          <a:blip r:embed="rId3"/>
          <a:stretch>
            <a:fillRect/>
          </a:stretch>
        </p:blipFill>
        <p:spPr>
          <a:xfrm>
            <a:off x="57889" y="1238828"/>
            <a:ext cx="3833608" cy="3020823"/>
          </a:xfrm>
          <a:prstGeom prst="rect">
            <a:avLst/>
          </a:prstGeom>
        </p:spPr>
      </p:pic>
      <p:pic>
        <p:nvPicPr>
          <p:cNvPr id="12" name="Picture 11">
            <a:extLst>
              <a:ext uri="{FF2B5EF4-FFF2-40B4-BE49-F238E27FC236}">
                <a16:creationId xmlns:a16="http://schemas.microsoft.com/office/drawing/2014/main" id="{74097947-1C65-FC45-1140-4B33A4FD262E}"/>
              </a:ext>
            </a:extLst>
          </p:cNvPr>
          <p:cNvPicPr>
            <a:picLocks noChangeAspect="1"/>
          </p:cNvPicPr>
          <p:nvPr/>
        </p:nvPicPr>
        <p:blipFill>
          <a:blip r:embed="rId4"/>
          <a:stretch>
            <a:fillRect/>
          </a:stretch>
        </p:blipFill>
        <p:spPr>
          <a:xfrm>
            <a:off x="1560472" y="4637727"/>
            <a:ext cx="5110960" cy="3020823"/>
          </a:xfrm>
          <a:prstGeom prst="rect">
            <a:avLst/>
          </a:prstGeom>
        </p:spPr>
      </p:pic>
      <p:pic>
        <p:nvPicPr>
          <p:cNvPr id="14" name="Picture 13">
            <a:extLst>
              <a:ext uri="{FF2B5EF4-FFF2-40B4-BE49-F238E27FC236}">
                <a16:creationId xmlns:a16="http://schemas.microsoft.com/office/drawing/2014/main" id="{5221B065-AE60-37C1-AC80-CCEDC17B9AFC}"/>
              </a:ext>
            </a:extLst>
          </p:cNvPr>
          <p:cNvPicPr>
            <a:picLocks noChangeAspect="1"/>
          </p:cNvPicPr>
          <p:nvPr/>
        </p:nvPicPr>
        <p:blipFill>
          <a:blip r:embed="rId5"/>
          <a:stretch>
            <a:fillRect/>
          </a:stretch>
        </p:blipFill>
        <p:spPr>
          <a:xfrm>
            <a:off x="4028155" y="1208025"/>
            <a:ext cx="5110960" cy="3051626"/>
          </a:xfrm>
          <a:prstGeom prst="rect">
            <a:avLst/>
          </a:prstGeom>
        </p:spPr>
      </p:pic>
      <p:pic>
        <p:nvPicPr>
          <p:cNvPr id="16" name="Picture 15">
            <a:extLst>
              <a:ext uri="{FF2B5EF4-FFF2-40B4-BE49-F238E27FC236}">
                <a16:creationId xmlns:a16="http://schemas.microsoft.com/office/drawing/2014/main" id="{E489B628-5E27-C1B2-339B-AEEADACA5BA4}"/>
              </a:ext>
            </a:extLst>
          </p:cNvPr>
          <p:cNvPicPr>
            <a:picLocks noChangeAspect="1"/>
          </p:cNvPicPr>
          <p:nvPr/>
        </p:nvPicPr>
        <p:blipFill>
          <a:blip r:embed="rId6"/>
          <a:stretch>
            <a:fillRect/>
          </a:stretch>
        </p:blipFill>
        <p:spPr>
          <a:xfrm>
            <a:off x="9275774" y="1188085"/>
            <a:ext cx="5296737" cy="3051626"/>
          </a:xfrm>
          <a:prstGeom prst="rect">
            <a:avLst/>
          </a:prstGeom>
        </p:spPr>
      </p:pic>
      <p:pic>
        <p:nvPicPr>
          <p:cNvPr id="18" name="Picture 17">
            <a:extLst>
              <a:ext uri="{FF2B5EF4-FFF2-40B4-BE49-F238E27FC236}">
                <a16:creationId xmlns:a16="http://schemas.microsoft.com/office/drawing/2014/main" id="{25B64517-F042-079C-E05B-7E84138B40B3}"/>
              </a:ext>
            </a:extLst>
          </p:cNvPr>
          <p:cNvPicPr>
            <a:picLocks noChangeAspect="1"/>
          </p:cNvPicPr>
          <p:nvPr/>
        </p:nvPicPr>
        <p:blipFill>
          <a:blip r:embed="rId7"/>
          <a:stretch>
            <a:fillRect/>
          </a:stretch>
        </p:blipFill>
        <p:spPr>
          <a:xfrm>
            <a:off x="7119078" y="4407658"/>
            <a:ext cx="6400800" cy="34180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9C7AC-72F3-21BA-37BC-426CDD3CD5D7}"/>
              </a:ext>
            </a:extLst>
          </p:cNvPr>
          <p:cNvPicPr>
            <a:picLocks noChangeAspect="1"/>
          </p:cNvPicPr>
          <p:nvPr/>
        </p:nvPicPr>
        <p:blipFill>
          <a:blip r:embed="rId2"/>
          <a:stretch>
            <a:fillRect/>
          </a:stretch>
        </p:blipFill>
        <p:spPr>
          <a:xfrm>
            <a:off x="427384" y="1214487"/>
            <a:ext cx="4636985" cy="2900313"/>
          </a:xfrm>
          <a:prstGeom prst="rect">
            <a:avLst/>
          </a:prstGeom>
        </p:spPr>
      </p:pic>
      <p:pic>
        <p:nvPicPr>
          <p:cNvPr id="5" name="Picture 4">
            <a:extLst>
              <a:ext uri="{FF2B5EF4-FFF2-40B4-BE49-F238E27FC236}">
                <a16:creationId xmlns:a16="http://schemas.microsoft.com/office/drawing/2014/main" id="{12698312-53F6-95B3-EAA7-FDDD17548285}"/>
              </a:ext>
            </a:extLst>
          </p:cNvPr>
          <p:cNvPicPr>
            <a:picLocks noChangeAspect="1"/>
          </p:cNvPicPr>
          <p:nvPr/>
        </p:nvPicPr>
        <p:blipFill>
          <a:blip r:embed="rId3"/>
          <a:stretch>
            <a:fillRect/>
          </a:stretch>
        </p:blipFill>
        <p:spPr>
          <a:xfrm>
            <a:off x="5355772" y="1214486"/>
            <a:ext cx="4561952" cy="2900313"/>
          </a:xfrm>
          <a:prstGeom prst="rect">
            <a:avLst/>
          </a:prstGeom>
        </p:spPr>
      </p:pic>
      <p:pic>
        <p:nvPicPr>
          <p:cNvPr id="7" name="Picture 6">
            <a:extLst>
              <a:ext uri="{FF2B5EF4-FFF2-40B4-BE49-F238E27FC236}">
                <a16:creationId xmlns:a16="http://schemas.microsoft.com/office/drawing/2014/main" id="{EC9C41A7-1615-9792-0D06-132B2EC0F2A0}"/>
              </a:ext>
            </a:extLst>
          </p:cNvPr>
          <p:cNvPicPr>
            <a:picLocks noChangeAspect="1"/>
          </p:cNvPicPr>
          <p:nvPr/>
        </p:nvPicPr>
        <p:blipFill>
          <a:blip r:embed="rId4"/>
          <a:stretch>
            <a:fillRect/>
          </a:stretch>
        </p:blipFill>
        <p:spPr>
          <a:xfrm>
            <a:off x="517851" y="4609001"/>
            <a:ext cx="5669787" cy="2900313"/>
          </a:xfrm>
          <a:prstGeom prst="rect">
            <a:avLst/>
          </a:prstGeom>
        </p:spPr>
      </p:pic>
      <p:pic>
        <p:nvPicPr>
          <p:cNvPr id="9" name="Picture 8">
            <a:extLst>
              <a:ext uri="{FF2B5EF4-FFF2-40B4-BE49-F238E27FC236}">
                <a16:creationId xmlns:a16="http://schemas.microsoft.com/office/drawing/2014/main" id="{AE504D53-B7B5-DEE5-4AA6-A8D9854C0AAF}"/>
              </a:ext>
            </a:extLst>
          </p:cNvPr>
          <p:cNvPicPr>
            <a:picLocks noChangeAspect="1"/>
          </p:cNvPicPr>
          <p:nvPr/>
        </p:nvPicPr>
        <p:blipFill>
          <a:blip r:embed="rId5"/>
          <a:stretch>
            <a:fillRect/>
          </a:stretch>
        </p:blipFill>
        <p:spPr>
          <a:xfrm>
            <a:off x="6627619" y="4609000"/>
            <a:ext cx="6999228" cy="2900314"/>
          </a:xfrm>
          <a:prstGeom prst="rect">
            <a:avLst/>
          </a:prstGeom>
        </p:spPr>
      </p:pic>
      <p:pic>
        <p:nvPicPr>
          <p:cNvPr id="11" name="Picture 10">
            <a:extLst>
              <a:ext uri="{FF2B5EF4-FFF2-40B4-BE49-F238E27FC236}">
                <a16:creationId xmlns:a16="http://schemas.microsoft.com/office/drawing/2014/main" id="{F3BE8840-07BE-7B5A-CA1E-D0ED0B8FF777}"/>
              </a:ext>
            </a:extLst>
          </p:cNvPr>
          <p:cNvPicPr>
            <a:picLocks noChangeAspect="1"/>
          </p:cNvPicPr>
          <p:nvPr/>
        </p:nvPicPr>
        <p:blipFill>
          <a:blip r:embed="rId6"/>
          <a:stretch>
            <a:fillRect/>
          </a:stretch>
        </p:blipFill>
        <p:spPr>
          <a:xfrm>
            <a:off x="10209126" y="1214486"/>
            <a:ext cx="4074278" cy="2900312"/>
          </a:xfrm>
          <a:prstGeom prst="rect">
            <a:avLst/>
          </a:prstGeom>
        </p:spPr>
      </p:pic>
      <p:sp>
        <p:nvSpPr>
          <p:cNvPr id="2" name="TextBox 1">
            <a:extLst>
              <a:ext uri="{FF2B5EF4-FFF2-40B4-BE49-F238E27FC236}">
                <a16:creationId xmlns:a16="http://schemas.microsoft.com/office/drawing/2014/main" id="{353246A0-7951-E3B9-449D-BBAF00DF6EB2}"/>
              </a:ext>
            </a:extLst>
          </p:cNvPr>
          <p:cNvSpPr txBox="1"/>
          <p:nvPr/>
        </p:nvSpPr>
        <p:spPr>
          <a:xfrm>
            <a:off x="427384" y="301451"/>
            <a:ext cx="6355253" cy="861774"/>
          </a:xfrm>
          <a:prstGeom prst="rect">
            <a:avLst/>
          </a:prstGeom>
          <a:noFill/>
        </p:spPr>
        <p:txBody>
          <a:bodyPr wrap="square" rtlCol="0">
            <a:spAutoFit/>
          </a:bodyPr>
          <a:lstStyle/>
          <a:p>
            <a:pPr algn="ctr"/>
            <a:r>
              <a:rPr lang="en-US" sz="3200" b="1" dirty="0">
                <a:solidFill>
                  <a:srgbClr val="FF8AAF"/>
                </a:solidFill>
                <a:latin typeface="Petrona Bold" pitchFamily="34" charset="0"/>
                <a:ea typeface="Petrona Bold" pitchFamily="34" charset="-122"/>
                <a:cs typeface="Petrona Bold" pitchFamily="34" charset="-120"/>
              </a:rPr>
              <a:t>NLP Tweet Sentiment Visualization</a:t>
            </a:r>
            <a:endParaRPr lang="en-US" sz="3200" dirty="0"/>
          </a:p>
          <a:p>
            <a:pPr algn="ctr"/>
            <a:endParaRPr lang="en-IN" dirty="0"/>
          </a:p>
        </p:txBody>
      </p:sp>
    </p:spTree>
    <p:extLst>
      <p:ext uri="{BB962C8B-B14F-4D97-AF65-F5344CB8AC3E}">
        <p14:creationId xmlns:p14="http://schemas.microsoft.com/office/powerpoint/2010/main" val="128346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76995"/>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Conclusion</a:t>
            </a:r>
            <a:endParaRPr lang="en-US" sz="4650" dirty="0"/>
          </a:p>
        </p:txBody>
      </p:sp>
      <p:sp>
        <p:nvSpPr>
          <p:cNvPr id="4" name="Shape 1"/>
          <p:cNvSpPr/>
          <p:nvPr/>
        </p:nvSpPr>
        <p:spPr>
          <a:xfrm>
            <a:off x="6280190" y="2761417"/>
            <a:ext cx="7556421" cy="1782128"/>
          </a:xfrm>
          <a:prstGeom prst="roundRect">
            <a:avLst>
              <a:gd name="adj" fmla="val 5346"/>
            </a:avLst>
          </a:prstGeom>
          <a:solidFill>
            <a:srgbClr val="2F1D63"/>
          </a:solidFill>
          <a:ln w="7620">
            <a:solidFill>
              <a:srgbClr val="48367C"/>
            </a:solidFill>
            <a:prstDash val="solid"/>
          </a:ln>
        </p:spPr>
      </p:sp>
      <p:sp>
        <p:nvSpPr>
          <p:cNvPr id="5" name="Text 2"/>
          <p:cNvSpPr/>
          <p:nvPr/>
        </p:nvSpPr>
        <p:spPr>
          <a:xfrm>
            <a:off x="6514624" y="299585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Key Points</a:t>
            </a:r>
            <a:endParaRPr lang="en-US" sz="2300" dirty="0"/>
          </a:p>
        </p:txBody>
      </p:sp>
      <p:sp>
        <p:nvSpPr>
          <p:cNvPr id="6" name="Text 3"/>
          <p:cNvSpPr/>
          <p:nvPr/>
        </p:nvSpPr>
        <p:spPr>
          <a:xfrm>
            <a:off x="6514624" y="3504009"/>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Public sentiment strongly impacts stock prices.</a:t>
            </a:r>
            <a:endParaRPr lang="en-US" sz="1750" dirty="0"/>
          </a:p>
        </p:txBody>
      </p:sp>
      <p:sp>
        <p:nvSpPr>
          <p:cNvPr id="7" name="Text 4"/>
          <p:cNvSpPr/>
          <p:nvPr/>
        </p:nvSpPr>
        <p:spPr>
          <a:xfrm>
            <a:off x="6514624" y="3946207"/>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NLP efficiently analyzes tweet data.</a:t>
            </a:r>
            <a:endParaRPr lang="en-US" sz="1750" dirty="0"/>
          </a:p>
        </p:txBody>
      </p:sp>
      <p:sp>
        <p:nvSpPr>
          <p:cNvPr id="8" name="Shape 5"/>
          <p:cNvSpPr/>
          <p:nvPr/>
        </p:nvSpPr>
        <p:spPr>
          <a:xfrm>
            <a:off x="6280190" y="4770358"/>
            <a:ext cx="7556421" cy="1782128"/>
          </a:xfrm>
          <a:prstGeom prst="roundRect">
            <a:avLst>
              <a:gd name="adj" fmla="val 5346"/>
            </a:avLst>
          </a:prstGeom>
          <a:solidFill>
            <a:srgbClr val="2F1D63"/>
          </a:solidFill>
          <a:ln w="7620">
            <a:solidFill>
              <a:srgbClr val="48367C"/>
            </a:solidFill>
            <a:prstDash val="solid"/>
          </a:ln>
        </p:spPr>
      </p:sp>
      <p:sp>
        <p:nvSpPr>
          <p:cNvPr id="9" name="Text 6"/>
          <p:cNvSpPr/>
          <p:nvPr/>
        </p:nvSpPr>
        <p:spPr>
          <a:xfrm>
            <a:off x="6514624" y="500479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Future Work</a:t>
            </a:r>
            <a:endParaRPr lang="en-US" sz="2300" dirty="0"/>
          </a:p>
        </p:txBody>
      </p:sp>
      <p:sp>
        <p:nvSpPr>
          <p:cNvPr id="10" name="Text 7"/>
          <p:cNvSpPr/>
          <p:nvPr/>
        </p:nvSpPr>
        <p:spPr>
          <a:xfrm>
            <a:off x="6514624" y="5512951"/>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Explore advanced NLP techniques.</a:t>
            </a:r>
            <a:endParaRPr lang="en-US" sz="1750" dirty="0"/>
          </a:p>
        </p:txBody>
      </p:sp>
      <p:sp>
        <p:nvSpPr>
          <p:cNvPr id="11" name="Text 8"/>
          <p:cNvSpPr/>
          <p:nvPr/>
        </p:nvSpPr>
        <p:spPr>
          <a:xfrm>
            <a:off x="6514624" y="5955149"/>
            <a:ext cx="708755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Implement real-time sentiment monitoring.</a:t>
            </a:r>
            <a:endParaRPr lang="en-US" sz="1750" dirty="0"/>
          </a:p>
        </p:txBody>
      </p:sp>
      <p:pic>
        <p:nvPicPr>
          <p:cNvPr id="12" name="Image 0" descr="preencoded.png">
            <a:extLst>
              <a:ext uri="{FF2B5EF4-FFF2-40B4-BE49-F238E27FC236}">
                <a16:creationId xmlns:a16="http://schemas.microsoft.com/office/drawing/2014/main" id="{99B7A6A1-5A16-367A-93D1-F578B957B86D}"/>
              </a:ext>
            </a:extLst>
          </p:cNvPr>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19257" y="861655"/>
            <a:ext cx="5394722" cy="674251"/>
          </a:xfrm>
          <a:prstGeom prst="rect">
            <a:avLst/>
          </a:prstGeom>
          <a:noFill/>
          <a:ln/>
        </p:spPr>
        <p:txBody>
          <a:bodyPr wrap="none" lIns="0" tIns="0" rIns="0" bIns="0" rtlCol="0" anchor="t"/>
          <a:lstStyle/>
          <a:p>
            <a:pPr marL="0" indent="0" algn="l">
              <a:lnSpc>
                <a:spcPts val="5300"/>
              </a:lnSpc>
              <a:buNone/>
            </a:pPr>
            <a:r>
              <a:rPr lang="en-US" sz="4800" b="1" dirty="0">
                <a:solidFill>
                  <a:srgbClr val="FF8AAF"/>
                </a:solidFill>
                <a:latin typeface="Petrona Bold"/>
                <a:ea typeface="Petrona Bold"/>
                <a:cs typeface="Petrona Bold" pitchFamily="34" charset="-120"/>
              </a:rPr>
              <a:t>Project Overview  </a:t>
            </a:r>
            <a:endParaRPr lang="en-US" sz="4800" dirty="0">
              <a:latin typeface="Petrona Bold"/>
              <a:ea typeface="Petrona Bold"/>
            </a:endParaRPr>
          </a:p>
        </p:txBody>
      </p:sp>
      <p:sp>
        <p:nvSpPr>
          <p:cNvPr id="18" name="TextBox 17">
            <a:extLst>
              <a:ext uri="{FF2B5EF4-FFF2-40B4-BE49-F238E27FC236}">
                <a16:creationId xmlns:a16="http://schemas.microsoft.com/office/drawing/2014/main" id="{0E035989-D088-2E17-9AD4-3A3634517BE7}"/>
              </a:ext>
            </a:extLst>
          </p:cNvPr>
          <p:cNvSpPr txBox="1"/>
          <p:nvPr/>
        </p:nvSpPr>
        <p:spPr>
          <a:xfrm>
            <a:off x="438151" y="5162550"/>
            <a:ext cx="2343149" cy="800219"/>
          </a:xfrm>
          <a:prstGeom prst="rect">
            <a:avLst/>
          </a:prstGeom>
          <a:noFill/>
        </p:spPr>
        <p:txBody>
          <a:bodyPr wrap="square" rtlCol="0">
            <a:spAutoFit/>
          </a:bodyPr>
          <a:lstStyle/>
          <a:p>
            <a:r>
              <a:rPr lang="en-US" sz="2800" b="1" dirty="0">
                <a:solidFill>
                  <a:srgbClr val="FF8AAF"/>
                </a:solidFill>
                <a:latin typeface="Petrona Bold"/>
                <a:ea typeface="Petrona Bold"/>
                <a:cs typeface="Petrona Bold" pitchFamily="34" charset="-120"/>
              </a:rPr>
              <a:t>Stock Data</a:t>
            </a:r>
            <a:endParaRPr lang="en-US" sz="2800" dirty="0">
              <a:latin typeface="Petrona Bold"/>
              <a:ea typeface="Petrona Bold"/>
            </a:endParaRPr>
          </a:p>
          <a:p>
            <a:endParaRPr lang="en-IN" dirty="0"/>
          </a:p>
        </p:txBody>
      </p:sp>
      <p:sp>
        <p:nvSpPr>
          <p:cNvPr id="19" name="TextBox 18">
            <a:extLst>
              <a:ext uri="{FF2B5EF4-FFF2-40B4-BE49-F238E27FC236}">
                <a16:creationId xmlns:a16="http://schemas.microsoft.com/office/drawing/2014/main" id="{A5E3A36A-8BB2-148D-B5B7-FB7BDB637AB6}"/>
              </a:ext>
            </a:extLst>
          </p:cNvPr>
          <p:cNvSpPr txBox="1"/>
          <p:nvPr/>
        </p:nvSpPr>
        <p:spPr>
          <a:xfrm>
            <a:off x="5276851" y="5162550"/>
            <a:ext cx="2343148" cy="800219"/>
          </a:xfrm>
          <a:prstGeom prst="rect">
            <a:avLst/>
          </a:prstGeom>
          <a:noFill/>
        </p:spPr>
        <p:txBody>
          <a:bodyPr wrap="square" rtlCol="0">
            <a:spAutoFit/>
          </a:bodyPr>
          <a:lstStyle/>
          <a:p>
            <a:r>
              <a:rPr lang="en-US" sz="2800" b="1" dirty="0">
                <a:solidFill>
                  <a:srgbClr val="FF8AAF"/>
                </a:solidFill>
                <a:latin typeface="Petrona Bold" pitchFamily="34" charset="0"/>
                <a:ea typeface="Petrona Bold"/>
                <a:cs typeface="Petrona Bold" pitchFamily="34" charset="-120"/>
              </a:rPr>
              <a:t>Twitter Data</a:t>
            </a:r>
            <a:endParaRPr lang="en-US" sz="2800" dirty="0">
              <a:ea typeface="Petrona Bold"/>
            </a:endParaRPr>
          </a:p>
          <a:p>
            <a:endParaRPr lang="en-IN" dirty="0"/>
          </a:p>
        </p:txBody>
      </p:sp>
      <p:sp>
        <p:nvSpPr>
          <p:cNvPr id="20" name="TextBox 19">
            <a:extLst>
              <a:ext uri="{FF2B5EF4-FFF2-40B4-BE49-F238E27FC236}">
                <a16:creationId xmlns:a16="http://schemas.microsoft.com/office/drawing/2014/main" id="{13FC407B-AA80-DD96-2DCF-A998066AF491}"/>
              </a:ext>
            </a:extLst>
          </p:cNvPr>
          <p:cNvSpPr txBox="1"/>
          <p:nvPr/>
        </p:nvSpPr>
        <p:spPr>
          <a:xfrm>
            <a:off x="438151" y="5864660"/>
            <a:ext cx="3562349" cy="1107996"/>
          </a:xfrm>
          <a:prstGeom prst="rect">
            <a:avLst/>
          </a:prstGeom>
          <a:noFill/>
        </p:spPr>
        <p:txBody>
          <a:bodyPr wrap="square" rtlCol="0">
            <a:spAutoFit/>
          </a:bodyPr>
          <a:lstStyle/>
          <a:p>
            <a:pPr>
              <a:lnSpc>
                <a:spcPct val="150000"/>
              </a:lnSpc>
            </a:pPr>
            <a:r>
              <a:rPr lang="en-US" sz="1600" dirty="0">
                <a:solidFill>
                  <a:srgbClr val="E0D6DE"/>
                </a:solidFill>
                <a:latin typeface="Inter" pitchFamily="34" charset="0"/>
                <a:ea typeface="Inter" pitchFamily="34" charset="-122"/>
                <a:cs typeface="Inter" pitchFamily="34" charset="-120"/>
              </a:rPr>
              <a:t>Daily closing and adjusted prices of stocks.</a:t>
            </a:r>
            <a:endParaRPr lang="en-US" sz="1600" dirty="0"/>
          </a:p>
          <a:p>
            <a:endParaRPr lang="en-IN" dirty="0"/>
          </a:p>
        </p:txBody>
      </p:sp>
      <p:sp>
        <p:nvSpPr>
          <p:cNvPr id="22" name="TextBox 21">
            <a:extLst>
              <a:ext uri="{FF2B5EF4-FFF2-40B4-BE49-F238E27FC236}">
                <a16:creationId xmlns:a16="http://schemas.microsoft.com/office/drawing/2014/main" id="{7350AC7C-5E2F-D868-95D5-755FDF8594D3}"/>
              </a:ext>
            </a:extLst>
          </p:cNvPr>
          <p:cNvSpPr txBox="1"/>
          <p:nvPr/>
        </p:nvSpPr>
        <p:spPr>
          <a:xfrm>
            <a:off x="5276850" y="5864660"/>
            <a:ext cx="3257550" cy="791692"/>
          </a:xfrm>
          <a:prstGeom prst="rect">
            <a:avLst/>
          </a:prstGeom>
          <a:noFill/>
        </p:spPr>
        <p:txBody>
          <a:bodyPr wrap="square" rtlCol="0">
            <a:spAutoFit/>
          </a:bodyPr>
          <a:lstStyle/>
          <a:p>
            <a:pPr>
              <a:lnSpc>
                <a:spcPct val="150000"/>
              </a:lnSpc>
            </a:pPr>
            <a:r>
              <a:rPr lang="en-US" sz="1600" dirty="0">
                <a:solidFill>
                  <a:srgbClr val="E0D6DE"/>
                </a:solidFill>
                <a:latin typeface="Inter" pitchFamily="34" charset="0"/>
                <a:ea typeface="Inter" pitchFamily="34" charset="-122"/>
                <a:cs typeface="Inter" pitchFamily="34" charset="-120"/>
              </a:rPr>
              <a:t>Thousands of stock-related tweets.</a:t>
            </a:r>
            <a:endParaRPr lang="en-IN" sz="1600" dirty="0"/>
          </a:p>
        </p:txBody>
      </p:sp>
      <p:sp>
        <p:nvSpPr>
          <p:cNvPr id="2" name="TextBox 1">
            <a:extLst>
              <a:ext uri="{FF2B5EF4-FFF2-40B4-BE49-F238E27FC236}">
                <a16:creationId xmlns:a16="http://schemas.microsoft.com/office/drawing/2014/main" id="{FA0A1AF8-CB74-AC50-73B4-1DF39268F6B7}"/>
              </a:ext>
            </a:extLst>
          </p:cNvPr>
          <p:cNvSpPr txBox="1"/>
          <p:nvPr/>
        </p:nvSpPr>
        <p:spPr>
          <a:xfrm>
            <a:off x="438151" y="2009001"/>
            <a:ext cx="8267699" cy="1846659"/>
          </a:xfrm>
          <a:prstGeom prst="rect">
            <a:avLst/>
          </a:prstGeom>
          <a:noFill/>
        </p:spPr>
        <p:txBody>
          <a:bodyPr wrap="square" rtlCol="0">
            <a:spAutoFit/>
          </a:bodyPr>
          <a:lstStyle/>
          <a:p>
            <a:pPr>
              <a:lnSpc>
                <a:spcPct val="150000"/>
              </a:lnSpc>
            </a:pPr>
            <a:r>
              <a:rPr lang="en-US" sz="1600" dirty="0">
                <a:solidFill>
                  <a:srgbClr val="E0D6DE"/>
                </a:solidFill>
                <a:latin typeface="Inter" pitchFamily="34" charset="0"/>
                <a:ea typeface="Inter" pitchFamily="34" charset="-122"/>
                <a:cs typeface="Inter" pitchFamily="34" charset="-120"/>
              </a:rPr>
              <a:t>This project predicts stock market movements. We combine Twitter dataset with stock price data. We analyze tweets sentiment score using NLP techniques. Sentiment is categorized as positive, negative, or neutral. Then we correlate sentiment with price changes. This helps identify trends for stock price predictions.</a:t>
            </a:r>
            <a:endParaRPr lang="en-IN" sz="1600" dirty="0"/>
          </a:p>
          <a:p>
            <a:endParaRPr lang="en-IN" dirty="0"/>
          </a:p>
        </p:txBody>
      </p:sp>
      <p:pic>
        <p:nvPicPr>
          <p:cNvPr id="11" name="Picture 10">
            <a:extLst>
              <a:ext uri="{FF2B5EF4-FFF2-40B4-BE49-F238E27FC236}">
                <a16:creationId xmlns:a16="http://schemas.microsoft.com/office/drawing/2014/main" id="{C3CD9B5A-27EE-5459-D92D-8FC59B53B2E6}"/>
              </a:ext>
            </a:extLst>
          </p:cNvPr>
          <p:cNvPicPr>
            <a:picLocks noChangeAspect="1"/>
          </p:cNvPicPr>
          <p:nvPr/>
        </p:nvPicPr>
        <p:blipFill>
          <a:blip r:embed="rId3"/>
          <a:stretch>
            <a:fillRect/>
          </a:stretch>
        </p:blipFill>
        <p:spPr>
          <a:xfrm>
            <a:off x="9029700" y="0"/>
            <a:ext cx="5600700" cy="8229600"/>
          </a:xfrm>
          <a:prstGeom prst="rect">
            <a:avLst/>
          </a:prstGeom>
          <a:ln>
            <a:solidFill>
              <a:schemeClr val="bg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2450" y="361950"/>
            <a:ext cx="8267700" cy="1619251"/>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Problem Statement &amp; </a:t>
            </a:r>
          </a:p>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Objectives</a:t>
            </a:r>
            <a:endParaRPr lang="en-US" sz="4650" dirty="0"/>
          </a:p>
        </p:txBody>
      </p:sp>
      <p:sp>
        <p:nvSpPr>
          <p:cNvPr id="3" name="Text 1"/>
          <p:cNvSpPr/>
          <p:nvPr/>
        </p:nvSpPr>
        <p:spPr>
          <a:xfrm>
            <a:off x="793790" y="2643655"/>
            <a:ext cx="2977039" cy="58972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Problem Statement</a:t>
            </a:r>
            <a:endParaRPr lang="en-US" sz="2300" dirty="0"/>
          </a:p>
        </p:txBody>
      </p:sp>
      <p:sp>
        <p:nvSpPr>
          <p:cNvPr id="4" name="Text 2"/>
          <p:cNvSpPr/>
          <p:nvPr/>
        </p:nvSpPr>
        <p:spPr>
          <a:xfrm>
            <a:off x="793790" y="3233375"/>
            <a:ext cx="6244709" cy="589720"/>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Raw tweets are unstructured and noisy.</a:t>
            </a:r>
            <a:endParaRPr lang="en-US" sz="1750" dirty="0"/>
          </a:p>
        </p:txBody>
      </p:sp>
      <p:sp>
        <p:nvSpPr>
          <p:cNvPr id="5" name="Text 3"/>
          <p:cNvSpPr/>
          <p:nvPr/>
        </p:nvSpPr>
        <p:spPr>
          <a:xfrm>
            <a:off x="793790" y="3823095"/>
            <a:ext cx="6244709" cy="58971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Hard to extract meaningful sentiment trends.</a:t>
            </a:r>
            <a:endParaRPr lang="en-US" sz="1750" dirty="0"/>
          </a:p>
        </p:txBody>
      </p:sp>
      <p:sp>
        <p:nvSpPr>
          <p:cNvPr id="6" name="Text 4"/>
          <p:cNvSpPr/>
          <p:nvPr/>
        </p:nvSpPr>
        <p:spPr>
          <a:xfrm>
            <a:off x="793789" y="4780597"/>
            <a:ext cx="1873211" cy="589718"/>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Objectives</a:t>
            </a:r>
            <a:endParaRPr lang="en-US" sz="2300" dirty="0"/>
          </a:p>
        </p:txBody>
      </p:sp>
      <p:sp>
        <p:nvSpPr>
          <p:cNvPr id="7" name="Text 5"/>
          <p:cNvSpPr/>
          <p:nvPr/>
        </p:nvSpPr>
        <p:spPr>
          <a:xfrm>
            <a:off x="793790" y="5370315"/>
            <a:ext cx="6244709" cy="44219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Clean and structure tweet data efficiently.</a:t>
            </a:r>
            <a:endParaRPr lang="en-US" sz="1750" dirty="0"/>
          </a:p>
        </p:txBody>
      </p:sp>
      <p:sp>
        <p:nvSpPr>
          <p:cNvPr id="8" name="Text 6"/>
          <p:cNvSpPr/>
          <p:nvPr/>
        </p:nvSpPr>
        <p:spPr>
          <a:xfrm>
            <a:off x="793791" y="5960033"/>
            <a:ext cx="5168860" cy="44219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Extract accurate sentiments using NLP.</a:t>
            </a:r>
            <a:endParaRPr lang="en-US" sz="1750" dirty="0"/>
          </a:p>
        </p:txBody>
      </p:sp>
      <p:sp>
        <p:nvSpPr>
          <p:cNvPr id="9" name="Text 7"/>
          <p:cNvSpPr/>
          <p:nvPr/>
        </p:nvSpPr>
        <p:spPr>
          <a:xfrm>
            <a:off x="793789" y="6549750"/>
            <a:ext cx="4749761" cy="47969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Correlate  sentiment with stock prices.</a:t>
            </a:r>
            <a:endParaRPr lang="en-US" sz="1750" dirty="0"/>
          </a:p>
        </p:txBody>
      </p:sp>
      <p:pic>
        <p:nvPicPr>
          <p:cNvPr id="11" name="Picture 10">
            <a:extLst>
              <a:ext uri="{FF2B5EF4-FFF2-40B4-BE49-F238E27FC236}">
                <a16:creationId xmlns:a16="http://schemas.microsoft.com/office/drawing/2014/main" id="{6605A606-92DF-6B3E-20F4-7C678570F721}"/>
              </a:ext>
            </a:extLst>
          </p:cNvPr>
          <p:cNvPicPr>
            <a:picLocks noChangeAspect="1"/>
          </p:cNvPicPr>
          <p:nvPr/>
        </p:nvPicPr>
        <p:blipFill>
          <a:blip r:embed="rId3"/>
          <a:stretch>
            <a:fillRect/>
          </a:stretch>
        </p:blipFill>
        <p:spPr>
          <a:xfrm>
            <a:off x="8229600" y="0"/>
            <a:ext cx="64008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36431"/>
            <a:ext cx="5954197" cy="894303"/>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Dataset Description</a:t>
            </a:r>
            <a:endParaRPr lang="en-US" sz="4650" dirty="0"/>
          </a:p>
        </p:txBody>
      </p:sp>
      <p:sp>
        <p:nvSpPr>
          <p:cNvPr id="3" name="Text 1"/>
          <p:cNvSpPr/>
          <p:nvPr/>
        </p:nvSpPr>
        <p:spPr>
          <a:xfrm>
            <a:off x="793790" y="38076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Stocks Dataset</a:t>
            </a:r>
            <a:endParaRPr lang="en-US" sz="2300" dirty="0"/>
          </a:p>
        </p:txBody>
      </p:sp>
      <p:sp>
        <p:nvSpPr>
          <p:cNvPr id="4" name="Text 2"/>
          <p:cNvSpPr/>
          <p:nvPr/>
        </p:nvSpPr>
        <p:spPr>
          <a:xfrm>
            <a:off x="793790" y="44065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5 columns: Positive, Negative, Neutral.</a:t>
            </a:r>
            <a:endParaRPr lang="en-US" sz="1750" dirty="0"/>
          </a:p>
        </p:txBody>
      </p:sp>
      <p:sp>
        <p:nvSpPr>
          <p:cNvPr id="5" name="Text 3"/>
          <p:cNvSpPr/>
          <p:nvPr/>
        </p:nvSpPr>
        <p:spPr>
          <a:xfrm>
            <a:off x="793790" y="4848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Includes adj_price, close_price.</a:t>
            </a:r>
            <a:endParaRPr lang="en-US" sz="1750" dirty="0"/>
          </a:p>
        </p:txBody>
      </p:sp>
      <p:sp>
        <p:nvSpPr>
          <p:cNvPr id="6" name="Text 4"/>
          <p:cNvSpPr/>
          <p:nvPr/>
        </p:nvSpPr>
        <p:spPr>
          <a:xfrm>
            <a:off x="793790" y="52908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Contains 600 rows of data.</a:t>
            </a:r>
            <a:endParaRPr lang="en-US" sz="1750" dirty="0"/>
          </a:p>
        </p:txBody>
      </p:sp>
      <p:sp>
        <p:nvSpPr>
          <p:cNvPr id="7" name="Text 5"/>
          <p:cNvSpPr/>
          <p:nvPr/>
        </p:nvSpPr>
        <p:spPr>
          <a:xfrm>
            <a:off x="7599521" y="380761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Petrona Bold" pitchFamily="34" charset="0"/>
                <a:ea typeface="Petrona Bold" pitchFamily="34" charset="-122"/>
                <a:cs typeface="Petrona Bold" pitchFamily="34" charset="-120"/>
              </a:rPr>
              <a:t>Tweets Dataset</a:t>
            </a:r>
            <a:endParaRPr lang="en-US" sz="2300" dirty="0"/>
          </a:p>
        </p:txBody>
      </p:sp>
      <p:sp>
        <p:nvSpPr>
          <p:cNvPr id="8" name="Text 6"/>
          <p:cNvSpPr/>
          <p:nvPr/>
        </p:nvSpPr>
        <p:spPr>
          <a:xfrm>
            <a:off x="7599521" y="44065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4 columns: Date, closing_price.</a:t>
            </a:r>
            <a:endParaRPr lang="en-US" sz="1750" dirty="0"/>
          </a:p>
        </p:txBody>
      </p:sp>
      <p:sp>
        <p:nvSpPr>
          <p:cNvPr id="9" name="Text 7"/>
          <p:cNvSpPr/>
          <p:nvPr/>
        </p:nvSpPr>
        <p:spPr>
          <a:xfrm>
            <a:off x="7599521" y="4848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Includes adj_close_price, Tweets.</a:t>
            </a:r>
            <a:endParaRPr lang="en-US" sz="1750" dirty="0"/>
          </a:p>
        </p:txBody>
      </p:sp>
      <p:sp>
        <p:nvSpPr>
          <p:cNvPr id="10" name="Text 8"/>
          <p:cNvSpPr/>
          <p:nvPr/>
        </p:nvSpPr>
        <p:spPr>
          <a:xfrm>
            <a:off x="7599521" y="52908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Inter" pitchFamily="34" charset="0"/>
                <a:ea typeface="Inter" pitchFamily="34" charset="-122"/>
                <a:cs typeface="Inter" pitchFamily="34" charset="-120"/>
              </a:rPr>
              <a:t>Contains 3653 rows of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0419"/>
          </a:xfrm>
          <a:prstGeom prst="rect">
            <a:avLst/>
          </a:prstGeom>
        </p:spPr>
      </p:pic>
      <p:sp>
        <p:nvSpPr>
          <p:cNvPr id="3" name="Text 0"/>
          <p:cNvSpPr/>
          <p:nvPr/>
        </p:nvSpPr>
        <p:spPr>
          <a:xfrm>
            <a:off x="672108" y="2928461"/>
            <a:ext cx="5040987" cy="630079"/>
          </a:xfrm>
          <a:prstGeom prst="rect">
            <a:avLst/>
          </a:prstGeom>
          <a:noFill/>
          <a:ln/>
        </p:spPr>
        <p:txBody>
          <a:bodyPr wrap="none" lIns="0" tIns="0" rIns="0" bIns="0" rtlCol="0" anchor="t"/>
          <a:lstStyle/>
          <a:p>
            <a:pPr marL="0" indent="0" algn="l">
              <a:lnSpc>
                <a:spcPts val="4950"/>
              </a:lnSpc>
              <a:buNone/>
            </a:pPr>
            <a:r>
              <a:rPr lang="en-US" sz="3950" b="1" dirty="0">
                <a:solidFill>
                  <a:srgbClr val="FF8AAF"/>
                </a:solidFill>
                <a:latin typeface="Petrona Bold" pitchFamily="34" charset="0"/>
                <a:ea typeface="Petrona Bold" pitchFamily="34" charset="-122"/>
                <a:cs typeface="Petrona Bold" pitchFamily="34" charset="-120"/>
              </a:rPr>
              <a:t>Methodology</a:t>
            </a:r>
            <a:endParaRPr lang="en-US" sz="3950" dirty="0"/>
          </a:p>
        </p:txBody>
      </p:sp>
      <p:sp>
        <p:nvSpPr>
          <p:cNvPr id="4" name="Shape 1"/>
          <p:cNvSpPr/>
          <p:nvPr/>
        </p:nvSpPr>
        <p:spPr>
          <a:xfrm>
            <a:off x="672108" y="5774293"/>
            <a:ext cx="13286184" cy="22860"/>
          </a:xfrm>
          <a:prstGeom prst="roundRect">
            <a:avLst>
              <a:gd name="adj" fmla="val 352833"/>
            </a:avLst>
          </a:prstGeom>
          <a:solidFill>
            <a:srgbClr val="48367C"/>
          </a:solidFill>
          <a:ln/>
        </p:spPr>
      </p:sp>
      <p:sp>
        <p:nvSpPr>
          <p:cNvPr id="5" name="Shape 2"/>
          <p:cNvSpPr/>
          <p:nvPr/>
        </p:nvSpPr>
        <p:spPr>
          <a:xfrm>
            <a:off x="5049203" y="5198328"/>
            <a:ext cx="22860" cy="576024"/>
          </a:xfrm>
          <a:prstGeom prst="roundRect">
            <a:avLst>
              <a:gd name="adj" fmla="val 352833"/>
            </a:avLst>
          </a:prstGeom>
          <a:solidFill>
            <a:srgbClr val="48367C"/>
          </a:solidFill>
          <a:ln/>
        </p:spPr>
      </p:sp>
      <p:sp>
        <p:nvSpPr>
          <p:cNvPr id="6" name="Shape 3"/>
          <p:cNvSpPr/>
          <p:nvPr/>
        </p:nvSpPr>
        <p:spPr>
          <a:xfrm>
            <a:off x="4844653" y="5558254"/>
            <a:ext cx="432078" cy="432078"/>
          </a:xfrm>
          <a:prstGeom prst="roundRect">
            <a:avLst>
              <a:gd name="adj" fmla="val 18667"/>
            </a:avLst>
          </a:prstGeom>
          <a:solidFill>
            <a:srgbClr val="2F1D63"/>
          </a:solidFill>
          <a:ln w="7620">
            <a:solidFill>
              <a:srgbClr val="48367C"/>
            </a:solidFill>
            <a:prstDash val="solid"/>
          </a:ln>
        </p:spPr>
      </p:sp>
      <p:sp>
        <p:nvSpPr>
          <p:cNvPr id="7" name="Text 4"/>
          <p:cNvSpPr/>
          <p:nvPr/>
        </p:nvSpPr>
        <p:spPr>
          <a:xfrm>
            <a:off x="4909423" y="5585222"/>
            <a:ext cx="302419" cy="378023"/>
          </a:xfrm>
          <a:prstGeom prst="rect">
            <a:avLst/>
          </a:prstGeom>
          <a:noFill/>
          <a:ln/>
        </p:spPr>
        <p:txBody>
          <a:bodyPr wrap="none" lIns="0" tIns="0" rIns="0" bIns="0" rtlCol="0" anchor="t"/>
          <a:lstStyle/>
          <a:p>
            <a:pPr marL="0" indent="0" algn="ctr">
              <a:lnSpc>
                <a:spcPts val="2350"/>
              </a:lnSpc>
              <a:buNone/>
            </a:pPr>
            <a:r>
              <a:rPr lang="en-US" sz="2350" b="1" dirty="0">
                <a:solidFill>
                  <a:srgbClr val="E0D6DE"/>
                </a:solidFill>
                <a:latin typeface="Petrona Bold" pitchFamily="34" charset="0"/>
                <a:ea typeface="Petrona Bold" pitchFamily="34" charset="-122"/>
                <a:cs typeface="Petrona Bold" pitchFamily="34" charset="-120"/>
              </a:rPr>
              <a:t>1</a:t>
            </a:r>
            <a:endParaRPr lang="en-US" sz="2350" dirty="0"/>
          </a:p>
        </p:txBody>
      </p:sp>
      <p:sp>
        <p:nvSpPr>
          <p:cNvPr id="8" name="Text 5"/>
          <p:cNvSpPr/>
          <p:nvPr/>
        </p:nvSpPr>
        <p:spPr>
          <a:xfrm>
            <a:off x="3800594" y="3846552"/>
            <a:ext cx="2520434" cy="315039"/>
          </a:xfrm>
          <a:prstGeom prst="rect">
            <a:avLst/>
          </a:prstGeom>
          <a:noFill/>
          <a:ln/>
        </p:spPr>
        <p:txBody>
          <a:bodyPr wrap="none" lIns="0" tIns="0" rIns="0" bIns="0" rtlCol="0" anchor="t"/>
          <a:lstStyle/>
          <a:p>
            <a:pPr marL="0" indent="0" algn="ctr">
              <a:lnSpc>
                <a:spcPts val="2450"/>
              </a:lnSpc>
              <a:buNone/>
            </a:pPr>
            <a:r>
              <a:rPr lang="en-US" sz="2400" b="1" dirty="0">
                <a:solidFill>
                  <a:srgbClr val="E0D6DE"/>
                </a:solidFill>
                <a:latin typeface="Petrona Bold" pitchFamily="34" charset="0"/>
                <a:ea typeface="Petrona Bold" pitchFamily="34" charset="-122"/>
                <a:cs typeface="Petrona Bold" pitchFamily="34" charset="-120"/>
              </a:rPr>
              <a:t>Data Collection</a:t>
            </a:r>
            <a:endParaRPr lang="en-US" sz="2400" dirty="0"/>
          </a:p>
        </p:txBody>
      </p:sp>
      <p:sp>
        <p:nvSpPr>
          <p:cNvPr id="9" name="Text 6"/>
          <p:cNvSpPr/>
          <p:nvPr/>
        </p:nvSpPr>
        <p:spPr>
          <a:xfrm>
            <a:off x="864037" y="4276725"/>
            <a:ext cx="8393549" cy="307181"/>
          </a:xfrm>
          <a:prstGeom prst="rect">
            <a:avLst/>
          </a:prstGeom>
          <a:noFill/>
          <a:ln/>
        </p:spPr>
        <p:txBody>
          <a:bodyPr wrap="none" lIns="0" tIns="0" rIns="0" bIns="0" rtlCol="0" anchor="t"/>
          <a:lstStyle/>
          <a:p>
            <a:pPr marL="0" indent="0" algn="ctr">
              <a:lnSpc>
                <a:spcPts val="2400"/>
              </a:lnSpc>
              <a:buNone/>
            </a:pPr>
            <a:r>
              <a:rPr lang="en-US" dirty="0">
                <a:solidFill>
                  <a:srgbClr val="E0D6DE"/>
                </a:solidFill>
                <a:latin typeface="Inter" pitchFamily="34" charset="0"/>
                <a:ea typeface="Inter" pitchFamily="34" charset="-122"/>
                <a:cs typeface="Inter" pitchFamily="34" charset="-120"/>
              </a:rPr>
              <a:t>Gathered sentiment values and pricing data</a:t>
            </a:r>
            <a:r>
              <a:rPr lang="en-US" sz="1500" dirty="0">
                <a:solidFill>
                  <a:srgbClr val="E0D6DE"/>
                </a:solidFill>
                <a:latin typeface="Inter" pitchFamily="34" charset="0"/>
                <a:ea typeface="Inter" pitchFamily="34" charset="-122"/>
                <a:cs typeface="Inter" pitchFamily="34" charset="-120"/>
              </a:rPr>
              <a:t>.</a:t>
            </a:r>
            <a:endParaRPr lang="en-US" sz="1500" dirty="0"/>
          </a:p>
        </p:txBody>
      </p:sp>
      <p:sp>
        <p:nvSpPr>
          <p:cNvPr id="10" name="Text 7"/>
          <p:cNvSpPr/>
          <p:nvPr/>
        </p:nvSpPr>
        <p:spPr>
          <a:xfrm>
            <a:off x="864037" y="4699040"/>
            <a:ext cx="8393549" cy="307181"/>
          </a:xfrm>
          <a:prstGeom prst="rect">
            <a:avLst/>
          </a:prstGeom>
          <a:noFill/>
          <a:ln/>
        </p:spPr>
        <p:txBody>
          <a:bodyPr wrap="none" lIns="0" tIns="0" rIns="0" bIns="0" rtlCol="0" anchor="t"/>
          <a:lstStyle/>
          <a:p>
            <a:pPr marL="0" indent="0" algn="ctr">
              <a:lnSpc>
                <a:spcPts val="2400"/>
              </a:lnSpc>
              <a:buNone/>
            </a:pPr>
            <a:r>
              <a:rPr lang="en-US" dirty="0">
                <a:solidFill>
                  <a:srgbClr val="E0D6DE"/>
                </a:solidFill>
                <a:latin typeface="Inter" pitchFamily="34" charset="0"/>
                <a:ea typeface="Inter" pitchFamily="34" charset="-122"/>
                <a:cs typeface="Inter" pitchFamily="34" charset="-120"/>
              </a:rPr>
              <a:t>Included raw tweet text with stock prices.</a:t>
            </a:r>
            <a:endParaRPr lang="en-US" dirty="0"/>
          </a:p>
        </p:txBody>
      </p:sp>
      <p:sp>
        <p:nvSpPr>
          <p:cNvPr id="11" name="Shape 8"/>
          <p:cNvSpPr/>
          <p:nvPr/>
        </p:nvSpPr>
        <p:spPr>
          <a:xfrm>
            <a:off x="9557980" y="5774234"/>
            <a:ext cx="22860" cy="576024"/>
          </a:xfrm>
          <a:prstGeom prst="roundRect">
            <a:avLst>
              <a:gd name="adj" fmla="val 352833"/>
            </a:avLst>
          </a:prstGeom>
          <a:solidFill>
            <a:srgbClr val="48367C"/>
          </a:solidFill>
          <a:ln/>
        </p:spPr>
      </p:sp>
      <p:sp>
        <p:nvSpPr>
          <p:cNvPr id="12" name="Shape 9"/>
          <p:cNvSpPr/>
          <p:nvPr/>
        </p:nvSpPr>
        <p:spPr>
          <a:xfrm>
            <a:off x="9353431" y="5558254"/>
            <a:ext cx="432078" cy="432078"/>
          </a:xfrm>
          <a:prstGeom prst="roundRect">
            <a:avLst>
              <a:gd name="adj" fmla="val 18667"/>
            </a:avLst>
          </a:prstGeom>
          <a:solidFill>
            <a:srgbClr val="2F1D63"/>
          </a:solidFill>
          <a:ln w="7620">
            <a:solidFill>
              <a:srgbClr val="48367C"/>
            </a:solidFill>
            <a:prstDash val="solid"/>
          </a:ln>
        </p:spPr>
      </p:sp>
      <p:sp>
        <p:nvSpPr>
          <p:cNvPr id="13" name="Text 10"/>
          <p:cNvSpPr/>
          <p:nvPr/>
        </p:nvSpPr>
        <p:spPr>
          <a:xfrm>
            <a:off x="9418201" y="5585222"/>
            <a:ext cx="302419" cy="378023"/>
          </a:xfrm>
          <a:prstGeom prst="rect">
            <a:avLst/>
          </a:prstGeom>
          <a:noFill/>
          <a:ln/>
        </p:spPr>
        <p:txBody>
          <a:bodyPr wrap="none" lIns="0" tIns="0" rIns="0" bIns="0" rtlCol="0" anchor="t"/>
          <a:lstStyle/>
          <a:p>
            <a:pPr marL="0" indent="0" algn="ctr">
              <a:lnSpc>
                <a:spcPts val="2350"/>
              </a:lnSpc>
              <a:buNone/>
            </a:pPr>
            <a:r>
              <a:rPr lang="en-US" sz="2350" b="1" dirty="0">
                <a:solidFill>
                  <a:srgbClr val="E0D6DE"/>
                </a:solidFill>
                <a:latin typeface="Petrona Bold" pitchFamily="34" charset="0"/>
                <a:ea typeface="Petrona Bold" pitchFamily="34" charset="-122"/>
                <a:cs typeface="Petrona Bold" pitchFamily="34" charset="-120"/>
              </a:rPr>
              <a:t>2</a:t>
            </a:r>
            <a:endParaRPr lang="en-US" sz="2350" dirty="0"/>
          </a:p>
        </p:txBody>
      </p:sp>
      <p:sp>
        <p:nvSpPr>
          <p:cNvPr id="14" name="Text 11"/>
          <p:cNvSpPr/>
          <p:nvPr/>
        </p:nvSpPr>
        <p:spPr>
          <a:xfrm>
            <a:off x="8309253" y="6542365"/>
            <a:ext cx="2520434" cy="315039"/>
          </a:xfrm>
          <a:prstGeom prst="rect">
            <a:avLst/>
          </a:prstGeom>
          <a:noFill/>
          <a:ln/>
        </p:spPr>
        <p:txBody>
          <a:bodyPr wrap="none" lIns="0" tIns="0" rIns="0" bIns="0" rtlCol="0" anchor="t"/>
          <a:lstStyle/>
          <a:p>
            <a:pPr marL="0" indent="0" algn="ctr">
              <a:lnSpc>
                <a:spcPts val="2450"/>
              </a:lnSpc>
              <a:buNone/>
            </a:pPr>
            <a:r>
              <a:rPr lang="en-US" sz="2400" b="1" dirty="0">
                <a:solidFill>
                  <a:srgbClr val="E0D6DE"/>
                </a:solidFill>
                <a:latin typeface="Petrona Bold" pitchFamily="34" charset="0"/>
                <a:ea typeface="Petrona Bold" pitchFamily="34" charset="-122"/>
                <a:cs typeface="Petrona Bold" pitchFamily="34" charset="-120"/>
              </a:rPr>
              <a:t>Data Preprocessing</a:t>
            </a:r>
            <a:endParaRPr lang="en-US" sz="2400" dirty="0"/>
          </a:p>
        </p:txBody>
      </p:sp>
      <p:sp>
        <p:nvSpPr>
          <p:cNvPr id="15" name="Text 12"/>
          <p:cNvSpPr/>
          <p:nvPr/>
        </p:nvSpPr>
        <p:spPr>
          <a:xfrm>
            <a:off x="5372695" y="6972538"/>
            <a:ext cx="8393668" cy="307181"/>
          </a:xfrm>
          <a:prstGeom prst="rect">
            <a:avLst/>
          </a:prstGeom>
          <a:noFill/>
          <a:ln/>
        </p:spPr>
        <p:txBody>
          <a:bodyPr wrap="none" lIns="0" tIns="0" rIns="0" bIns="0" rtlCol="0" anchor="t"/>
          <a:lstStyle/>
          <a:p>
            <a:pPr marL="0" indent="0" algn="ctr">
              <a:lnSpc>
                <a:spcPts val="2400"/>
              </a:lnSpc>
              <a:buNone/>
            </a:pPr>
            <a:r>
              <a:rPr lang="en-US" dirty="0">
                <a:solidFill>
                  <a:srgbClr val="E0D6DE"/>
                </a:solidFill>
                <a:latin typeface="Inter" pitchFamily="34" charset="0"/>
                <a:ea typeface="Inter" pitchFamily="34" charset="-122"/>
                <a:cs typeface="Inter" pitchFamily="34" charset="-120"/>
              </a:rPr>
              <a:t>Handled irregular tweet formatting and line breaks.</a:t>
            </a:r>
            <a:endParaRPr lang="en-US" dirty="0"/>
          </a:p>
        </p:txBody>
      </p:sp>
      <p:sp>
        <p:nvSpPr>
          <p:cNvPr id="16" name="Text 13"/>
          <p:cNvSpPr/>
          <p:nvPr/>
        </p:nvSpPr>
        <p:spPr>
          <a:xfrm>
            <a:off x="5372695" y="7394853"/>
            <a:ext cx="8393668" cy="307181"/>
          </a:xfrm>
          <a:prstGeom prst="rect">
            <a:avLst/>
          </a:prstGeom>
          <a:noFill/>
          <a:ln/>
        </p:spPr>
        <p:txBody>
          <a:bodyPr wrap="none" lIns="0" tIns="0" rIns="0" bIns="0" rtlCol="0" anchor="t"/>
          <a:lstStyle/>
          <a:p>
            <a:pPr marL="0" indent="0" algn="ctr">
              <a:lnSpc>
                <a:spcPts val="2400"/>
              </a:lnSpc>
              <a:buNone/>
            </a:pPr>
            <a:r>
              <a:rPr lang="en-US" dirty="0">
                <a:solidFill>
                  <a:srgbClr val="E0D6DE"/>
                </a:solidFill>
                <a:latin typeface="Inter" pitchFamily="34" charset="0"/>
                <a:ea typeface="Inter" pitchFamily="34" charset="-122"/>
                <a:cs typeface="Inter" pitchFamily="34" charset="-120"/>
              </a:rPr>
              <a:t>Structured each tweet into a single, consistent row.</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9986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Exploratory Data Analysis (EDA)</a:t>
            </a:r>
            <a:endParaRPr lang="en-US" sz="4650" dirty="0"/>
          </a:p>
        </p:txBody>
      </p:sp>
      <p:sp>
        <p:nvSpPr>
          <p:cNvPr id="4" name="Shape 1"/>
          <p:cNvSpPr/>
          <p:nvPr/>
        </p:nvSpPr>
        <p:spPr>
          <a:xfrm>
            <a:off x="935532" y="2568178"/>
            <a:ext cx="510302" cy="510302"/>
          </a:xfrm>
          <a:prstGeom prst="roundRect">
            <a:avLst>
              <a:gd name="adj" fmla="val 18669"/>
            </a:avLst>
          </a:prstGeom>
          <a:solidFill>
            <a:srgbClr val="2F1D63"/>
          </a:solidFill>
          <a:ln w="7620">
            <a:solidFill>
              <a:srgbClr val="48367C"/>
            </a:solidFill>
            <a:prstDash val="solid"/>
          </a:ln>
        </p:spPr>
        <p:txBody>
          <a:bodyPr/>
          <a:lstStyle/>
          <a:p>
            <a:pPr algn="ctr"/>
            <a:r>
              <a:rPr lang="en-IN" sz="2400" dirty="0">
                <a:solidFill>
                  <a:schemeClr val="bg1"/>
                </a:solidFill>
              </a:rPr>
              <a:t>1</a:t>
            </a:r>
          </a:p>
        </p:txBody>
      </p:sp>
      <p:sp>
        <p:nvSpPr>
          <p:cNvPr id="5" name="Text 2"/>
          <p:cNvSpPr/>
          <p:nvPr/>
        </p:nvSpPr>
        <p:spPr>
          <a:xfrm>
            <a:off x="1587578" y="2628543"/>
            <a:ext cx="2842738" cy="449937"/>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Stocks Data Analysis</a:t>
            </a:r>
            <a:endParaRPr lang="en-US" sz="2300" dirty="0"/>
          </a:p>
        </p:txBody>
      </p:sp>
      <p:sp>
        <p:nvSpPr>
          <p:cNvPr id="6" name="Text 3"/>
          <p:cNvSpPr/>
          <p:nvPr/>
        </p:nvSpPr>
        <p:spPr>
          <a:xfrm>
            <a:off x="1587578" y="3138844"/>
            <a:ext cx="2842737" cy="785455"/>
          </a:xfrm>
          <a:prstGeom prst="rect">
            <a:avLst/>
          </a:prstGeom>
          <a:noFill/>
          <a:ln/>
        </p:spPr>
        <p:txBody>
          <a:bodyPr wrap="square" lIns="0" tIns="0" rIns="0" bIns="0" rtlCol="0" anchor="t"/>
          <a:lstStyle/>
          <a:p>
            <a:pPr marL="0" indent="0" algn="l">
              <a:lnSpc>
                <a:spcPts val="2700"/>
              </a:lnSpc>
              <a:buNone/>
            </a:pPr>
            <a:r>
              <a:rPr lang="en-US" sz="1600" dirty="0">
                <a:solidFill>
                  <a:srgbClr val="E0D6DE"/>
                </a:solidFill>
                <a:latin typeface="Inter" pitchFamily="34" charset="0"/>
                <a:ea typeface="Inter" pitchFamily="34" charset="-122"/>
                <a:cs typeface="Inter" pitchFamily="34" charset="-120"/>
              </a:rPr>
              <a:t>Sentiment histograms (Positive, Negative, Neutral).</a:t>
            </a:r>
          </a:p>
          <a:p>
            <a:pPr marL="0" indent="0" algn="l">
              <a:lnSpc>
                <a:spcPts val="2700"/>
              </a:lnSpc>
              <a:buNone/>
            </a:pPr>
            <a:r>
              <a:rPr lang="en-US" sz="1600" dirty="0"/>
              <a:t> </a:t>
            </a:r>
          </a:p>
        </p:txBody>
      </p:sp>
      <p:sp>
        <p:nvSpPr>
          <p:cNvPr id="7" name="Text 4"/>
          <p:cNvSpPr/>
          <p:nvPr/>
        </p:nvSpPr>
        <p:spPr>
          <a:xfrm>
            <a:off x="1587578" y="4585572"/>
            <a:ext cx="2842738" cy="443509"/>
          </a:xfrm>
          <a:prstGeom prst="rect">
            <a:avLst/>
          </a:prstGeom>
          <a:noFill/>
          <a:ln/>
        </p:spPr>
        <p:txBody>
          <a:bodyPr wrap="square" lIns="0" tIns="0" rIns="0" bIns="0" rtlCol="0" anchor="t"/>
          <a:lstStyle/>
          <a:p>
            <a:pPr>
              <a:lnSpc>
                <a:spcPts val="2850"/>
              </a:lnSpc>
            </a:pPr>
            <a:r>
              <a:rPr lang="en-US" sz="1600" dirty="0">
                <a:solidFill>
                  <a:srgbClr val="E0D6DE"/>
                </a:solidFill>
                <a:latin typeface="Inter" pitchFamily="34" charset="0"/>
                <a:ea typeface="Inter" pitchFamily="34" charset="-122"/>
                <a:cs typeface="Inter" pitchFamily="34" charset="-120"/>
              </a:rPr>
              <a:t>Correlation heatmaps.</a:t>
            </a:r>
            <a:endParaRPr lang="en-US" sz="1600" dirty="0"/>
          </a:p>
          <a:p>
            <a:pPr marL="0" indent="0" algn="l">
              <a:lnSpc>
                <a:spcPts val="2850"/>
              </a:lnSpc>
              <a:buNone/>
            </a:pPr>
            <a:endParaRPr lang="en-US" sz="1750" dirty="0"/>
          </a:p>
        </p:txBody>
      </p:sp>
      <p:sp>
        <p:nvSpPr>
          <p:cNvPr id="8" name="Shape 5"/>
          <p:cNvSpPr/>
          <p:nvPr/>
        </p:nvSpPr>
        <p:spPr>
          <a:xfrm>
            <a:off x="4757081" y="2671523"/>
            <a:ext cx="510302" cy="510302"/>
          </a:xfrm>
          <a:prstGeom prst="roundRect">
            <a:avLst>
              <a:gd name="adj" fmla="val 18669"/>
            </a:avLst>
          </a:prstGeom>
          <a:solidFill>
            <a:srgbClr val="2F1D63"/>
          </a:solidFill>
          <a:ln w="7620">
            <a:solidFill>
              <a:srgbClr val="48367C"/>
            </a:solidFill>
            <a:prstDash val="solid"/>
          </a:ln>
        </p:spPr>
        <p:txBody>
          <a:bodyPr/>
          <a:lstStyle/>
          <a:p>
            <a:pPr algn="ctr"/>
            <a:r>
              <a:rPr lang="en-IN" sz="2400" dirty="0">
                <a:solidFill>
                  <a:schemeClr val="bg1"/>
                </a:solidFill>
              </a:rPr>
              <a:t>2</a:t>
            </a:r>
          </a:p>
        </p:txBody>
      </p:sp>
      <p:sp>
        <p:nvSpPr>
          <p:cNvPr id="9" name="Text 6"/>
          <p:cNvSpPr/>
          <p:nvPr/>
        </p:nvSpPr>
        <p:spPr>
          <a:xfrm>
            <a:off x="5450919" y="2706409"/>
            <a:ext cx="2899410" cy="372071"/>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Tweets Data Analysis</a:t>
            </a:r>
            <a:endParaRPr lang="en-US" sz="2300" dirty="0"/>
          </a:p>
        </p:txBody>
      </p:sp>
      <p:sp>
        <p:nvSpPr>
          <p:cNvPr id="10" name="Text 7"/>
          <p:cNvSpPr/>
          <p:nvPr/>
        </p:nvSpPr>
        <p:spPr>
          <a:xfrm>
            <a:off x="5450919" y="3214568"/>
            <a:ext cx="2899410" cy="372071"/>
          </a:xfrm>
          <a:prstGeom prst="rect">
            <a:avLst/>
          </a:prstGeom>
          <a:noFill/>
          <a:ln/>
        </p:spPr>
        <p:txBody>
          <a:bodyPr wrap="square" lIns="0" tIns="0" rIns="0" bIns="0" rtlCol="0" anchor="t"/>
          <a:lstStyle/>
          <a:p>
            <a:pPr marL="0" indent="0" algn="l">
              <a:lnSpc>
                <a:spcPts val="2850"/>
              </a:lnSpc>
              <a:buNone/>
            </a:pPr>
            <a:r>
              <a:rPr lang="en-US" sz="1600" dirty="0">
                <a:solidFill>
                  <a:schemeClr val="bg1">
                    <a:lumMod val="85000"/>
                  </a:schemeClr>
                </a:solidFill>
                <a:latin typeface="Inter" pitchFamily="34" charset="0"/>
                <a:ea typeface="Inter" pitchFamily="34" charset="-122"/>
                <a:cs typeface="Inter" pitchFamily="34" charset="-120"/>
              </a:rPr>
              <a:t>Closing price over time</a:t>
            </a:r>
            <a:r>
              <a:rPr lang="en-US" sz="1600" dirty="0">
                <a:solidFill>
                  <a:schemeClr val="bg1"/>
                </a:solidFill>
                <a:latin typeface="Inter" pitchFamily="34" charset="0"/>
                <a:ea typeface="Inter" pitchFamily="34" charset="-122"/>
                <a:cs typeface="Inter" pitchFamily="34" charset="-120"/>
              </a:rPr>
              <a:t>.</a:t>
            </a:r>
            <a:endParaRPr lang="en-US" sz="1600" dirty="0">
              <a:solidFill>
                <a:schemeClr val="bg1"/>
              </a:solidFill>
            </a:endParaRPr>
          </a:p>
        </p:txBody>
      </p:sp>
      <p:sp>
        <p:nvSpPr>
          <p:cNvPr id="11" name="Text 8"/>
          <p:cNvSpPr/>
          <p:nvPr/>
        </p:nvSpPr>
        <p:spPr>
          <a:xfrm>
            <a:off x="5450919" y="4270891"/>
            <a:ext cx="2899410" cy="443509"/>
          </a:xfrm>
          <a:prstGeom prst="rect">
            <a:avLst/>
          </a:prstGeom>
          <a:noFill/>
          <a:ln/>
        </p:spPr>
        <p:txBody>
          <a:bodyPr wrap="square" lIns="0" tIns="0" rIns="0" bIns="0" rtlCol="0" anchor="t"/>
          <a:lstStyle/>
          <a:p>
            <a:pPr marL="0" indent="0" algn="l">
              <a:lnSpc>
                <a:spcPts val="2850"/>
              </a:lnSpc>
              <a:buNone/>
            </a:pPr>
            <a:r>
              <a:rPr lang="en-US" sz="1600" dirty="0">
                <a:solidFill>
                  <a:srgbClr val="E0D6DE"/>
                </a:solidFill>
                <a:latin typeface="Inter" pitchFamily="34" charset="0"/>
                <a:ea typeface="Inter" pitchFamily="34" charset="-122"/>
                <a:cs typeface="Inter" pitchFamily="34" charset="-120"/>
              </a:rPr>
              <a:t>Tweet length distribution</a:t>
            </a:r>
            <a:endParaRPr lang="en-US" sz="1600" dirty="0"/>
          </a:p>
        </p:txBody>
      </p:sp>
      <p:sp>
        <p:nvSpPr>
          <p:cNvPr id="12" name="Shape 9"/>
          <p:cNvSpPr/>
          <p:nvPr/>
        </p:nvSpPr>
        <p:spPr>
          <a:xfrm>
            <a:off x="793790" y="5981700"/>
            <a:ext cx="510302" cy="510302"/>
          </a:xfrm>
          <a:prstGeom prst="roundRect">
            <a:avLst>
              <a:gd name="adj" fmla="val 18669"/>
            </a:avLst>
          </a:prstGeom>
          <a:solidFill>
            <a:srgbClr val="2F1D63"/>
          </a:solidFill>
          <a:ln w="7620">
            <a:solidFill>
              <a:srgbClr val="48367C"/>
            </a:solidFill>
            <a:prstDash val="solid"/>
          </a:ln>
        </p:spPr>
        <p:txBody>
          <a:bodyPr/>
          <a:lstStyle/>
          <a:p>
            <a:pPr algn="ctr"/>
            <a:r>
              <a:rPr lang="en-IN" sz="2400" dirty="0">
                <a:solidFill>
                  <a:schemeClr val="bg1"/>
                </a:solidFill>
              </a:rPr>
              <a:t>3</a:t>
            </a:r>
          </a:p>
        </p:txBody>
      </p:sp>
      <p:sp>
        <p:nvSpPr>
          <p:cNvPr id="13" name="Text 10"/>
          <p:cNvSpPr/>
          <p:nvPr/>
        </p:nvSpPr>
        <p:spPr>
          <a:xfrm>
            <a:off x="1530906" y="605956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Petrona Bold" pitchFamily="34" charset="0"/>
                <a:ea typeface="Petrona Bold" pitchFamily="34" charset="-122"/>
                <a:cs typeface="Petrona Bold" pitchFamily="34" charset="-120"/>
              </a:rPr>
              <a:t>Merged Data Analysis</a:t>
            </a:r>
            <a:endParaRPr lang="en-US" sz="2300" dirty="0"/>
          </a:p>
        </p:txBody>
      </p:sp>
      <p:sp>
        <p:nvSpPr>
          <p:cNvPr id="14" name="Text 11"/>
          <p:cNvSpPr/>
          <p:nvPr/>
        </p:nvSpPr>
        <p:spPr>
          <a:xfrm>
            <a:off x="1530906" y="6567726"/>
            <a:ext cx="6819305" cy="362903"/>
          </a:xfrm>
          <a:prstGeom prst="rect">
            <a:avLst/>
          </a:prstGeom>
          <a:noFill/>
          <a:ln/>
        </p:spPr>
        <p:txBody>
          <a:bodyPr wrap="none" lIns="0" tIns="0" rIns="0" bIns="0" rtlCol="0" anchor="t"/>
          <a:lstStyle/>
          <a:p>
            <a:pPr marL="0" indent="0" algn="l">
              <a:lnSpc>
                <a:spcPts val="2850"/>
              </a:lnSpc>
              <a:buNone/>
            </a:pPr>
            <a:r>
              <a:rPr lang="en-US" sz="1600" dirty="0">
                <a:solidFill>
                  <a:srgbClr val="E0D6DE"/>
                </a:solidFill>
                <a:latin typeface="Inter" pitchFamily="34" charset="0"/>
                <a:ea typeface="Inter" pitchFamily="34" charset="-122"/>
                <a:cs typeface="Inter" pitchFamily="34" charset="-120"/>
              </a:rPr>
              <a:t>Combined insights from both datasets</a:t>
            </a:r>
            <a:r>
              <a:rPr lang="en-US" sz="1750" dirty="0">
                <a:solidFill>
                  <a:srgbClr val="E0D6DE"/>
                </a:solidFill>
                <a:latin typeface="Inter" pitchFamily="34" charset="0"/>
                <a:ea typeface="Inter" pitchFamily="34" charset="-122"/>
                <a:cs typeface="Inter" pitchFamily="34" charset="-120"/>
              </a:rPr>
              <a:t>.</a:t>
            </a:r>
            <a:endParaRPr lang="en-US" sz="1750" dirty="0"/>
          </a:p>
        </p:txBody>
      </p:sp>
      <p:sp>
        <p:nvSpPr>
          <p:cNvPr id="15" name="Text 12"/>
          <p:cNvSpPr/>
          <p:nvPr/>
        </p:nvSpPr>
        <p:spPr>
          <a:xfrm>
            <a:off x="1530906" y="7066717"/>
            <a:ext cx="6819305" cy="723066"/>
          </a:xfrm>
          <a:prstGeom prst="rect">
            <a:avLst/>
          </a:prstGeom>
          <a:noFill/>
          <a:ln/>
        </p:spPr>
        <p:txBody>
          <a:bodyPr wrap="none" lIns="0" tIns="0" rIns="0" bIns="0" rtlCol="0" anchor="t"/>
          <a:lstStyle/>
          <a:p>
            <a:pPr>
              <a:lnSpc>
                <a:spcPts val="2700"/>
              </a:lnSpc>
            </a:pPr>
            <a:r>
              <a:rPr lang="en-US" sz="1600" dirty="0">
                <a:solidFill>
                  <a:srgbClr val="E0D6DE"/>
                </a:solidFill>
                <a:latin typeface="Inter" pitchFamily="34" charset="0"/>
                <a:ea typeface="Inter" pitchFamily="34" charset="-122"/>
                <a:cs typeface="Inter" pitchFamily="34" charset="-120"/>
              </a:rPr>
              <a:t>Closing price over time, Tweet length distribution, line plots, and correlation </a:t>
            </a:r>
          </a:p>
          <a:p>
            <a:pPr marL="0" indent="0" algn="l">
              <a:lnSpc>
                <a:spcPts val="2700"/>
              </a:lnSpc>
              <a:buNone/>
            </a:pPr>
            <a:r>
              <a:rPr lang="en-US" sz="1600" dirty="0">
                <a:solidFill>
                  <a:srgbClr val="E0D6DE"/>
                </a:solidFill>
                <a:latin typeface="Inter" pitchFamily="34" charset="0"/>
                <a:ea typeface="Inter" pitchFamily="34" charset="-122"/>
                <a:cs typeface="Inter" pitchFamily="34" charset="-120"/>
              </a:rPr>
              <a:t>heatmaps.</a:t>
            </a:r>
            <a:endParaRPr lang="en-US" sz="1600" dirty="0"/>
          </a:p>
        </p:txBody>
      </p:sp>
      <p:sp>
        <p:nvSpPr>
          <p:cNvPr id="18" name="Rectangle 17">
            <a:extLst>
              <a:ext uri="{FF2B5EF4-FFF2-40B4-BE49-F238E27FC236}">
                <a16:creationId xmlns:a16="http://schemas.microsoft.com/office/drawing/2014/main" id="{A7D7B436-D3D1-7D59-1088-2592DB173161}"/>
              </a:ext>
            </a:extLst>
          </p:cNvPr>
          <p:cNvSpPr/>
          <p:nvPr/>
        </p:nvSpPr>
        <p:spPr>
          <a:xfrm>
            <a:off x="1530906" y="4134803"/>
            <a:ext cx="2698194" cy="33706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7" name="Rectangle 16">
            <a:extLst>
              <a:ext uri="{FF2B5EF4-FFF2-40B4-BE49-F238E27FC236}">
                <a16:creationId xmlns:a16="http://schemas.microsoft.com/office/drawing/2014/main" id="{0728FACA-053A-444A-6F23-0233673267A7}"/>
              </a:ext>
            </a:extLst>
          </p:cNvPr>
          <p:cNvSpPr/>
          <p:nvPr/>
        </p:nvSpPr>
        <p:spPr>
          <a:xfrm>
            <a:off x="5224105" y="3958708"/>
            <a:ext cx="2491145" cy="3629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E0D6DE"/>
                </a:solidFill>
                <a:latin typeface="Inter" pitchFamily="34" charset="0"/>
                <a:ea typeface="Inter" pitchFamily="34" charset="-122"/>
                <a:cs typeface="Inter" pitchFamily="34" charset="-120"/>
              </a:rPr>
              <a:t> Line plots of adj_price vs  close_price.</a:t>
            </a:r>
            <a:endParaRPr lang="en-US" sz="1600" dirty="0"/>
          </a:p>
          <a:p>
            <a:pPr algn="ctr"/>
            <a:endParaRPr lang="en-IN" dirty="0"/>
          </a:p>
        </p:txBody>
      </p:sp>
      <p:sp>
        <p:nvSpPr>
          <p:cNvPr id="20" name="TextBox 19">
            <a:extLst>
              <a:ext uri="{FF2B5EF4-FFF2-40B4-BE49-F238E27FC236}">
                <a16:creationId xmlns:a16="http://schemas.microsoft.com/office/drawing/2014/main" id="{5567DA92-C0F8-B663-C2B0-97465437BDF5}"/>
              </a:ext>
            </a:extLst>
          </p:cNvPr>
          <p:cNvSpPr txBox="1"/>
          <p:nvPr/>
        </p:nvSpPr>
        <p:spPr>
          <a:xfrm>
            <a:off x="1530906" y="3946922"/>
            <a:ext cx="2698194" cy="861774"/>
          </a:xfrm>
          <a:prstGeom prst="rect">
            <a:avLst/>
          </a:prstGeom>
          <a:noFill/>
        </p:spPr>
        <p:txBody>
          <a:bodyPr wrap="square" rtlCol="0">
            <a:spAutoFit/>
          </a:bodyPr>
          <a:lstStyle/>
          <a:p>
            <a:r>
              <a:rPr lang="en-US" sz="1600" dirty="0">
                <a:solidFill>
                  <a:schemeClr val="bg1">
                    <a:lumMod val="85000"/>
                  </a:schemeClr>
                </a:solidFill>
                <a:latin typeface="Inter" pitchFamily="34" charset="0"/>
                <a:ea typeface="Inter" pitchFamily="34" charset="-122"/>
                <a:cs typeface="Inter" pitchFamily="34" charset="-120"/>
              </a:rPr>
              <a:t>Line plots of adj_price vs close_price.</a:t>
            </a:r>
            <a:endParaRPr lang="en-US" sz="1600" dirty="0">
              <a:solidFill>
                <a:schemeClr val="bg1">
                  <a:lumMod val="85000"/>
                </a:schemeClr>
              </a:solidFill>
            </a:endParaRPr>
          </a:p>
          <a:p>
            <a:endParaRPr lang="en-IN" dirty="0"/>
          </a:p>
        </p:txBody>
      </p:sp>
      <p:sp>
        <p:nvSpPr>
          <p:cNvPr id="21" name="TextBox 20">
            <a:extLst>
              <a:ext uri="{FF2B5EF4-FFF2-40B4-BE49-F238E27FC236}">
                <a16:creationId xmlns:a16="http://schemas.microsoft.com/office/drawing/2014/main" id="{D528BB5C-9836-195F-0F55-4112C26EC364}"/>
              </a:ext>
            </a:extLst>
          </p:cNvPr>
          <p:cNvSpPr txBox="1"/>
          <p:nvPr/>
        </p:nvSpPr>
        <p:spPr>
          <a:xfrm>
            <a:off x="5267383" y="4770238"/>
            <a:ext cx="2838334" cy="338554"/>
          </a:xfrm>
          <a:prstGeom prst="rect">
            <a:avLst/>
          </a:prstGeom>
          <a:noFill/>
        </p:spPr>
        <p:txBody>
          <a:bodyPr wrap="square" rtlCol="0">
            <a:spAutoFit/>
          </a:bodyPr>
          <a:lstStyle/>
          <a:p>
            <a:r>
              <a:rPr lang="en-IN" sz="1600" dirty="0">
                <a:solidFill>
                  <a:schemeClr val="bg1">
                    <a:lumMod val="85000"/>
                  </a:schemeClr>
                </a:solidFill>
                <a:latin typeface="Inter" panose="020B0604020202020204" charset="0"/>
                <a:ea typeface="Inter" panose="020B0604020202020204" charset="0"/>
              </a:rPr>
              <a:t>  Correlation heatmaps.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0F6D-5F48-09B2-7D0D-B711F610E1F3}"/>
              </a:ext>
            </a:extLst>
          </p:cNvPr>
          <p:cNvSpPr txBox="1"/>
          <p:nvPr/>
        </p:nvSpPr>
        <p:spPr>
          <a:xfrm>
            <a:off x="291402" y="683288"/>
            <a:ext cx="3024554" cy="1354217"/>
          </a:xfrm>
          <a:prstGeom prst="rect">
            <a:avLst/>
          </a:prstGeom>
          <a:noFill/>
        </p:spPr>
        <p:txBody>
          <a:bodyPr wrap="square" rtlCol="0">
            <a:spAutoFit/>
          </a:bodyPr>
          <a:lstStyle/>
          <a:p>
            <a:r>
              <a:rPr lang="en-US" sz="3200" b="1" dirty="0">
                <a:solidFill>
                  <a:srgbClr val="FF8AAF"/>
                </a:solidFill>
                <a:latin typeface="Petrona Bold" pitchFamily="34" charset="0"/>
                <a:ea typeface="Petrona Bold" pitchFamily="34" charset="-122"/>
                <a:cs typeface="Petrona Bold" pitchFamily="34" charset="-120"/>
              </a:rPr>
              <a:t>      EDA Visualization</a:t>
            </a:r>
            <a:endParaRPr lang="en-US" sz="3200" dirty="0"/>
          </a:p>
          <a:p>
            <a:endParaRPr lang="en-IN" dirty="0"/>
          </a:p>
        </p:txBody>
      </p:sp>
      <p:pic>
        <p:nvPicPr>
          <p:cNvPr id="18" name="Picture 17">
            <a:extLst>
              <a:ext uri="{FF2B5EF4-FFF2-40B4-BE49-F238E27FC236}">
                <a16:creationId xmlns:a16="http://schemas.microsoft.com/office/drawing/2014/main" id="{2C2E58EB-2E57-4C84-499E-0C4F5C17E8C1}"/>
              </a:ext>
            </a:extLst>
          </p:cNvPr>
          <p:cNvPicPr>
            <a:picLocks noChangeAspect="1"/>
          </p:cNvPicPr>
          <p:nvPr/>
        </p:nvPicPr>
        <p:blipFill>
          <a:blip r:embed="rId2"/>
          <a:stretch>
            <a:fillRect/>
          </a:stretch>
        </p:blipFill>
        <p:spPr>
          <a:xfrm>
            <a:off x="2792729" y="196811"/>
            <a:ext cx="5114261" cy="2356400"/>
          </a:xfrm>
          <a:prstGeom prst="rect">
            <a:avLst/>
          </a:prstGeom>
        </p:spPr>
      </p:pic>
      <p:pic>
        <p:nvPicPr>
          <p:cNvPr id="20" name="Picture 19">
            <a:extLst>
              <a:ext uri="{FF2B5EF4-FFF2-40B4-BE49-F238E27FC236}">
                <a16:creationId xmlns:a16="http://schemas.microsoft.com/office/drawing/2014/main" id="{1C189222-6ADD-3B4D-2B05-AFAEA4E2343F}"/>
              </a:ext>
            </a:extLst>
          </p:cNvPr>
          <p:cNvPicPr>
            <a:picLocks noChangeAspect="1"/>
          </p:cNvPicPr>
          <p:nvPr/>
        </p:nvPicPr>
        <p:blipFill>
          <a:blip r:embed="rId3"/>
          <a:stretch>
            <a:fillRect/>
          </a:stretch>
        </p:blipFill>
        <p:spPr>
          <a:xfrm>
            <a:off x="8498828" y="267150"/>
            <a:ext cx="5438236" cy="2215723"/>
          </a:xfrm>
          <a:prstGeom prst="rect">
            <a:avLst/>
          </a:prstGeom>
        </p:spPr>
      </p:pic>
      <p:pic>
        <p:nvPicPr>
          <p:cNvPr id="22" name="Picture 21">
            <a:extLst>
              <a:ext uri="{FF2B5EF4-FFF2-40B4-BE49-F238E27FC236}">
                <a16:creationId xmlns:a16="http://schemas.microsoft.com/office/drawing/2014/main" id="{246D2330-2434-D8C9-9D00-D9D29ACD1F3E}"/>
              </a:ext>
            </a:extLst>
          </p:cNvPr>
          <p:cNvPicPr>
            <a:picLocks noChangeAspect="1"/>
          </p:cNvPicPr>
          <p:nvPr/>
        </p:nvPicPr>
        <p:blipFill>
          <a:blip r:embed="rId4"/>
          <a:stretch>
            <a:fillRect/>
          </a:stretch>
        </p:blipFill>
        <p:spPr>
          <a:xfrm>
            <a:off x="1445947" y="2753781"/>
            <a:ext cx="6180752" cy="2485204"/>
          </a:xfrm>
          <a:prstGeom prst="rect">
            <a:avLst/>
          </a:prstGeom>
        </p:spPr>
      </p:pic>
      <p:pic>
        <p:nvPicPr>
          <p:cNvPr id="24" name="Picture 23">
            <a:extLst>
              <a:ext uri="{FF2B5EF4-FFF2-40B4-BE49-F238E27FC236}">
                <a16:creationId xmlns:a16="http://schemas.microsoft.com/office/drawing/2014/main" id="{03030D42-174D-B515-2A69-A24D35DE6D17}"/>
              </a:ext>
            </a:extLst>
          </p:cNvPr>
          <p:cNvPicPr>
            <a:picLocks noChangeAspect="1"/>
          </p:cNvPicPr>
          <p:nvPr/>
        </p:nvPicPr>
        <p:blipFill>
          <a:blip r:embed="rId5"/>
          <a:stretch>
            <a:fillRect/>
          </a:stretch>
        </p:blipFill>
        <p:spPr>
          <a:xfrm>
            <a:off x="8417479" y="5034147"/>
            <a:ext cx="5600931" cy="2928303"/>
          </a:xfrm>
          <a:prstGeom prst="rect">
            <a:avLst/>
          </a:prstGeom>
        </p:spPr>
      </p:pic>
      <p:pic>
        <p:nvPicPr>
          <p:cNvPr id="26" name="Picture 25">
            <a:extLst>
              <a:ext uri="{FF2B5EF4-FFF2-40B4-BE49-F238E27FC236}">
                <a16:creationId xmlns:a16="http://schemas.microsoft.com/office/drawing/2014/main" id="{02F23715-663B-C91A-690F-9A5240B0D24B}"/>
              </a:ext>
            </a:extLst>
          </p:cNvPr>
          <p:cNvPicPr>
            <a:picLocks noChangeAspect="1"/>
          </p:cNvPicPr>
          <p:nvPr/>
        </p:nvPicPr>
        <p:blipFill>
          <a:blip r:embed="rId6"/>
          <a:stretch>
            <a:fillRect/>
          </a:stretch>
        </p:blipFill>
        <p:spPr>
          <a:xfrm>
            <a:off x="1445947" y="5439555"/>
            <a:ext cx="6180752" cy="2485204"/>
          </a:xfrm>
          <a:prstGeom prst="rect">
            <a:avLst/>
          </a:prstGeom>
        </p:spPr>
      </p:pic>
      <p:pic>
        <p:nvPicPr>
          <p:cNvPr id="28" name="Picture 27">
            <a:extLst>
              <a:ext uri="{FF2B5EF4-FFF2-40B4-BE49-F238E27FC236}">
                <a16:creationId xmlns:a16="http://schemas.microsoft.com/office/drawing/2014/main" id="{F1DBE128-4FEF-E97B-FCBA-6838183132A5}"/>
              </a:ext>
            </a:extLst>
          </p:cNvPr>
          <p:cNvPicPr>
            <a:picLocks noChangeAspect="1"/>
          </p:cNvPicPr>
          <p:nvPr/>
        </p:nvPicPr>
        <p:blipFill>
          <a:blip r:embed="rId7"/>
          <a:stretch>
            <a:fillRect/>
          </a:stretch>
        </p:blipFill>
        <p:spPr>
          <a:xfrm>
            <a:off x="8498827" y="2682660"/>
            <a:ext cx="5438236" cy="2139831"/>
          </a:xfrm>
          <a:prstGeom prst="rect">
            <a:avLst/>
          </a:prstGeom>
        </p:spPr>
      </p:pic>
    </p:spTree>
    <p:extLst>
      <p:ext uri="{BB962C8B-B14F-4D97-AF65-F5344CB8AC3E}">
        <p14:creationId xmlns:p14="http://schemas.microsoft.com/office/powerpoint/2010/main" val="1588488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FF004-C270-F2B4-1692-7CCF397651A6}"/>
              </a:ext>
            </a:extLst>
          </p:cNvPr>
          <p:cNvPicPr>
            <a:picLocks noChangeAspect="1"/>
          </p:cNvPicPr>
          <p:nvPr/>
        </p:nvPicPr>
        <p:blipFill>
          <a:blip r:embed="rId2"/>
          <a:stretch>
            <a:fillRect/>
          </a:stretch>
        </p:blipFill>
        <p:spPr>
          <a:xfrm>
            <a:off x="697181" y="234114"/>
            <a:ext cx="3556784" cy="2352123"/>
          </a:xfrm>
          <a:prstGeom prst="rect">
            <a:avLst/>
          </a:prstGeom>
        </p:spPr>
      </p:pic>
      <p:pic>
        <p:nvPicPr>
          <p:cNvPr id="5" name="Picture 4">
            <a:extLst>
              <a:ext uri="{FF2B5EF4-FFF2-40B4-BE49-F238E27FC236}">
                <a16:creationId xmlns:a16="http://schemas.microsoft.com/office/drawing/2014/main" id="{0B6DB56D-1067-BBA7-4B00-BB98FCF05415}"/>
              </a:ext>
            </a:extLst>
          </p:cNvPr>
          <p:cNvPicPr>
            <a:picLocks noChangeAspect="1"/>
          </p:cNvPicPr>
          <p:nvPr/>
        </p:nvPicPr>
        <p:blipFill>
          <a:blip r:embed="rId3"/>
          <a:stretch>
            <a:fillRect/>
          </a:stretch>
        </p:blipFill>
        <p:spPr>
          <a:xfrm>
            <a:off x="4423439" y="234115"/>
            <a:ext cx="3920204" cy="2352123"/>
          </a:xfrm>
          <a:prstGeom prst="rect">
            <a:avLst/>
          </a:prstGeom>
        </p:spPr>
      </p:pic>
      <p:pic>
        <p:nvPicPr>
          <p:cNvPr id="7" name="Picture 6">
            <a:extLst>
              <a:ext uri="{FF2B5EF4-FFF2-40B4-BE49-F238E27FC236}">
                <a16:creationId xmlns:a16="http://schemas.microsoft.com/office/drawing/2014/main" id="{6939F69D-68F4-142B-A9E2-53C68C89933C}"/>
              </a:ext>
            </a:extLst>
          </p:cNvPr>
          <p:cNvPicPr>
            <a:picLocks noChangeAspect="1"/>
          </p:cNvPicPr>
          <p:nvPr/>
        </p:nvPicPr>
        <p:blipFill>
          <a:blip r:embed="rId4"/>
          <a:stretch>
            <a:fillRect/>
          </a:stretch>
        </p:blipFill>
        <p:spPr>
          <a:xfrm>
            <a:off x="8513117" y="234115"/>
            <a:ext cx="4054041" cy="2352123"/>
          </a:xfrm>
          <a:prstGeom prst="rect">
            <a:avLst/>
          </a:prstGeom>
        </p:spPr>
      </p:pic>
      <p:pic>
        <p:nvPicPr>
          <p:cNvPr id="9" name="Picture 8">
            <a:extLst>
              <a:ext uri="{FF2B5EF4-FFF2-40B4-BE49-F238E27FC236}">
                <a16:creationId xmlns:a16="http://schemas.microsoft.com/office/drawing/2014/main" id="{67E0517B-F69B-A078-5EF7-924DDCCEE635}"/>
              </a:ext>
            </a:extLst>
          </p:cNvPr>
          <p:cNvPicPr>
            <a:picLocks noChangeAspect="1"/>
          </p:cNvPicPr>
          <p:nvPr/>
        </p:nvPicPr>
        <p:blipFill>
          <a:blip r:embed="rId5"/>
          <a:stretch>
            <a:fillRect/>
          </a:stretch>
        </p:blipFill>
        <p:spPr>
          <a:xfrm>
            <a:off x="697179" y="2865817"/>
            <a:ext cx="5612181" cy="2352123"/>
          </a:xfrm>
          <a:prstGeom prst="rect">
            <a:avLst/>
          </a:prstGeom>
        </p:spPr>
      </p:pic>
      <p:pic>
        <p:nvPicPr>
          <p:cNvPr id="11" name="Picture 10">
            <a:extLst>
              <a:ext uri="{FF2B5EF4-FFF2-40B4-BE49-F238E27FC236}">
                <a16:creationId xmlns:a16="http://schemas.microsoft.com/office/drawing/2014/main" id="{258F15E4-E3D2-F20E-A1C6-5F45E2F8D3BC}"/>
              </a:ext>
            </a:extLst>
          </p:cNvPr>
          <p:cNvPicPr>
            <a:picLocks noChangeAspect="1"/>
          </p:cNvPicPr>
          <p:nvPr/>
        </p:nvPicPr>
        <p:blipFill>
          <a:blip r:embed="rId6"/>
          <a:stretch>
            <a:fillRect/>
          </a:stretch>
        </p:blipFill>
        <p:spPr>
          <a:xfrm>
            <a:off x="679246" y="5384800"/>
            <a:ext cx="5612181" cy="2534430"/>
          </a:xfrm>
          <a:prstGeom prst="rect">
            <a:avLst/>
          </a:prstGeom>
        </p:spPr>
      </p:pic>
      <p:pic>
        <p:nvPicPr>
          <p:cNvPr id="15" name="Picture 14">
            <a:extLst>
              <a:ext uri="{FF2B5EF4-FFF2-40B4-BE49-F238E27FC236}">
                <a16:creationId xmlns:a16="http://schemas.microsoft.com/office/drawing/2014/main" id="{C42D9935-7433-6CB4-FD68-B8828D64FDF3}"/>
              </a:ext>
            </a:extLst>
          </p:cNvPr>
          <p:cNvPicPr>
            <a:picLocks noChangeAspect="1"/>
          </p:cNvPicPr>
          <p:nvPr/>
        </p:nvPicPr>
        <p:blipFill>
          <a:blip r:embed="rId7"/>
          <a:stretch>
            <a:fillRect/>
          </a:stretch>
        </p:blipFill>
        <p:spPr>
          <a:xfrm>
            <a:off x="6812962" y="3400646"/>
            <a:ext cx="6469491" cy="4485433"/>
          </a:xfrm>
          <a:prstGeom prst="rect">
            <a:avLst/>
          </a:prstGeom>
        </p:spPr>
      </p:pic>
    </p:spTree>
    <p:extLst>
      <p:ext uri="{BB962C8B-B14F-4D97-AF65-F5344CB8AC3E}">
        <p14:creationId xmlns:p14="http://schemas.microsoft.com/office/powerpoint/2010/main" val="170038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3609"/>
          </a:xfrm>
          <a:prstGeom prst="rect">
            <a:avLst/>
          </a:prstGeom>
        </p:spPr>
      </p:pic>
      <p:sp>
        <p:nvSpPr>
          <p:cNvPr id="3" name="Text 0"/>
          <p:cNvSpPr/>
          <p:nvPr/>
        </p:nvSpPr>
        <p:spPr>
          <a:xfrm>
            <a:off x="616982" y="2688669"/>
            <a:ext cx="4627602" cy="578406"/>
          </a:xfrm>
          <a:prstGeom prst="rect">
            <a:avLst/>
          </a:prstGeom>
          <a:noFill/>
          <a:ln/>
        </p:spPr>
        <p:txBody>
          <a:bodyPr wrap="none" lIns="0" tIns="0" rIns="0" bIns="0" rtlCol="0" anchor="t"/>
          <a:lstStyle/>
          <a:p>
            <a:pPr marL="0" indent="0" algn="l">
              <a:lnSpc>
                <a:spcPts val="4550"/>
              </a:lnSpc>
              <a:buNone/>
            </a:pPr>
            <a:r>
              <a:rPr lang="en-US" sz="3600" b="1" dirty="0">
                <a:solidFill>
                  <a:srgbClr val="FF8AAF"/>
                </a:solidFill>
                <a:latin typeface="Petrona Bold" pitchFamily="34" charset="0"/>
                <a:ea typeface="Petrona Bold" pitchFamily="34" charset="-122"/>
                <a:cs typeface="Petrona Bold" pitchFamily="34" charset="-120"/>
              </a:rPr>
              <a:t>Technology &amp; NLP</a:t>
            </a:r>
            <a:endParaRPr lang="en-US" sz="3600" dirty="0"/>
          </a:p>
        </p:txBody>
      </p:sp>
      <p:pic>
        <p:nvPicPr>
          <p:cNvPr id="4" name="Image 1" descr="preencoded.png"/>
          <p:cNvPicPr>
            <a:picLocks noChangeAspect="1"/>
          </p:cNvPicPr>
          <p:nvPr/>
        </p:nvPicPr>
        <p:blipFill>
          <a:blip r:embed="rId4"/>
          <a:stretch>
            <a:fillRect/>
          </a:stretch>
        </p:blipFill>
        <p:spPr>
          <a:xfrm>
            <a:off x="616982" y="3562231"/>
            <a:ext cx="440650" cy="440650"/>
          </a:xfrm>
          <a:prstGeom prst="rect">
            <a:avLst/>
          </a:prstGeom>
        </p:spPr>
      </p:pic>
      <p:sp>
        <p:nvSpPr>
          <p:cNvPr id="5" name="Text 1"/>
          <p:cNvSpPr/>
          <p:nvPr/>
        </p:nvSpPr>
        <p:spPr>
          <a:xfrm>
            <a:off x="1233845" y="3636050"/>
            <a:ext cx="2313742" cy="289084"/>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Python</a:t>
            </a:r>
            <a:endParaRPr lang="en-US" sz="1800" dirty="0"/>
          </a:p>
        </p:txBody>
      </p:sp>
      <p:sp>
        <p:nvSpPr>
          <p:cNvPr id="6" name="Text 2"/>
          <p:cNvSpPr/>
          <p:nvPr/>
        </p:nvSpPr>
        <p:spPr>
          <a:xfrm>
            <a:off x="1233845" y="4030861"/>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Primary programming language.</a:t>
            </a:r>
            <a:endParaRPr lang="en-US" sz="1350" dirty="0"/>
          </a:p>
        </p:txBody>
      </p:sp>
      <p:pic>
        <p:nvPicPr>
          <p:cNvPr id="7" name="Image 2" descr="preencoded.png"/>
          <p:cNvPicPr>
            <a:picLocks noChangeAspect="1"/>
          </p:cNvPicPr>
          <p:nvPr/>
        </p:nvPicPr>
        <p:blipFill>
          <a:blip r:embed="rId5"/>
          <a:stretch>
            <a:fillRect/>
          </a:stretch>
        </p:blipFill>
        <p:spPr>
          <a:xfrm>
            <a:off x="616982" y="4696301"/>
            <a:ext cx="440650" cy="440650"/>
          </a:xfrm>
          <a:prstGeom prst="rect">
            <a:avLst/>
          </a:prstGeom>
        </p:spPr>
      </p:pic>
      <p:sp>
        <p:nvSpPr>
          <p:cNvPr id="8" name="Text 3"/>
          <p:cNvSpPr/>
          <p:nvPr/>
        </p:nvSpPr>
        <p:spPr>
          <a:xfrm>
            <a:off x="1233845" y="4770120"/>
            <a:ext cx="2313742" cy="289084"/>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Libraries</a:t>
            </a:r>
            <a:endParaRPr lang="en-US" sz="1800" dirty="0"/>
          </a:p>
        </p:txBody>
      </p:sp>
      <p:sp>
        <p:nvSpPr>
          <p:cNvPr id="9" name="Text 4"/>
          <p:cNvSpPr/>
          <p:nvPr/>
        </p:nvSpPr>
        <p:spPr>
          <a:xfrm>
            <a:off x="1233845" y="5164931"/>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Pandas, NumPy for data analysis.</a:t>
            </a:r>
            <a:endParaRPr lang="en-US" sz="1350" dirty="0"/>
          </a:p>
        </p:txBody>
      </p:sp>
      <p:sp>
        <p:nvSpPr>
          <p:cNvPr id="10" name="Text 5"/>
          <p:cNvSpPr/>
          <p:nvPr/>
        </p:nvSpPr>
        <p:spPr>
          <a:xfrm>
            <a:off x="1233845" y="5552718"/>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NLTK, VADER for NLP tasks.</a:t>
            </a:r>
            <a:endParaRPr lang="en-US" sz="1350" dirty="0"/>
          </a:p>
        </p:txBody>
      </p:sp>
      <p:pic>
        <p:nvPicPr>
          <p:cNvPr id="11" name="Image 3" descr="preencoded.png"/>
          <p:cNvPicPr>
            <a:picLocks noChangeAspect="1"/>
          </p:cNvPicPr>
          <p:nvPr/>
        </p:nvPicPr>
        <p:blipFill>
          <a:blip r:embed="rId6"/>
          <a:stretch>
            <a:fillRect/>
          </a:stretch>
        </p:blipFill>
        <p:spPr>
          <a:xfrm>
            <a:off x="616982" y="6218158"/>
            <a:ext cx="440650" cy="440650"/>
          </a:xfrm>
          <a:prstGeom prst="rect">
            <a:avLst/>
          </a:prstGeom>
        </p:spPr>
      </p:pic>
      <p:sp>
        <p:nvSpPr>
          <p:cNvPr id="12" name="Text 6"/>
          <p:cNvSpPr/>
          <p:nvPr/>
        </p:nvSpPr>
        <p:spPr>
          <a:xfrm>
            <a:off x="1233845" y="6291977"/>
            <a:ext cx="2313742" cy="289084"/>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Petrona Bold" pitchFamily="34" charset="0"/>
                <a:ea typeface="Petrona Bold" pitchFamily="34" charset="-122"/>
                <a:cs typeface="Petrona Bold" pitchFamily="34" charset="-120"/>
              </a:rPr>
              <a:t>Process</a:t>
            </a:r>
            <a:endParaRPr lang="en-US" sz="1800" dirty="0"/>
          </a:p>
        </p:txBody>
      </p:sp>
      <p:sp>
        <p:nvSpPr>
          <p:cNvPr id="13" name="Text 7"/>
          <p:cNvSpPr/>
          <p:nvPr/>
        </p:nvSpPr>
        <p:spPr>
          <a:xfrm>
            <a:off x="1233845" y="6686788"/>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Text cleaning and tokenization.</a:t>
            </a:r>
            <a:endParaRPr lang="en-US" sz="1350" dirty="0"/>
          </a:p>
        </p:txBody>
      </p:sp>
      <p:sp>
        <p:nvSpPr>
          <p:cNvPr id="14" name="Text 8"/>
          <p:cNvSpPr/>
          <p:nvPr/>
        </p:nvSpPr>
        <p:spPr>
          <a:xfrm>
            <a:off x="1233845" y="7074575"/>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Stemming, lemmatization, and TF-IDF.</a:t>
            </a:r>
            <a:endParaRPr lang="en-US" sz="1350" dirty="0"/>
          </a:p>
        </p:txBody>
      </p:sp>
      <p:sp>
        <p:nvSpPr>
          <p:cNvPr id="15" name="Text 9"/>
          <p:cNvSpPr/>
          <p:nvPr/>
        </p:nvSpPr>
        <p:spPr>
          <a:xfrm>
            <a:off x="1233845" y="7462361"/>
            <a:ext cx="12779573" cy="282059"/>
          </a:xfrm>
          <a:prstGeom prst="rect">
            <a:avLst/>
          </a:prstGeom>
          <a:noFill/>
          <a:ln/>
        </p:spPr>
        <p:txBody>
          <a:bodyPr wrap="none" lIns="0" tIns="0" rIns="0" bIns="0" rtlCol="0" anchor="t"/>
          <a:lstStyle/>
          <a:p>
            <a:pPr marL="0" indent="0" algn="l">
              <a:lnSpc>
                <a:spcPts val="2200"/>
              </a:lnSpc>
              <a:buNone/>
            </a:pPr>
            <a:r>
              <a:rPr lang="en-US" sz="1350" dirty="0">
                <a:solidFill>
                  <a:srgbClr val="E0D6DE"/>
                </a:solidFill>
                <a:latin typeface="Inter" pitchFamily="34" charset="0"/>
                <a:ea typeface="Inter" pitchFamily="34" charset="-122"/>
                <a:cs typeface="Inter" pitchFamily="34" charset="-120"/>
              </a:rPr>
              <a:t>Sentiment analysis using VADER.</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535</Words>
  <Application>Microsoft Office PowerPoint</Application>
  <PresentationFormat>Custom</PresentationFormat>
  <Paragraphs>106</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Wingdings</vt:lpstr>
      <vt:lpstr>Inter Bold</vt:lpstr>
      <vt:lpstr>Arial</vt:lpstr>
      <vt:lpstr>Petrona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Shovan Bera</cp:lastModifiedBy>
  <cp:revision>12</cp:revision>
  <dcterms:created xsi:type="dcterms:W3CDTF">2025-06-02T15:16:38Z</dcterms:created>
  <dcterms:modified xsi:type="dcterms:W3CDTF">2025-07-19T12:24:33Z</dcterms:modified>
</cp:coreProperties>
</file>